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2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14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201466"/>
            <a:ext cx="6172200" cy="771525"/>
          </a:xfrm>
          <a:prstGeom prst="rect">
            <a:avLst/>
          </a:prstGeom>
          <a:noFill/>
          <a:ln/>
        </p:spPr>
        <p:txBody>
          <a:bodyPr wrap="none" rtlCol="0" anchor="t"/>
          <a:lstStyle/>
          <a:p>
            <a:pPr marL="0" indent="0">
              <a:lnSpc>
                <a:spcPts val="6075"/>
              </a:lnSpc>
              <a:buNone/>
            </a:pPr>
            <a:r>
              <a:rPr lang="en-US" sz="4860" kern="0" spc="-146" dirty="0">
                <a:solidFill>
                  <a:srgbClr val="2C3F42"/>
                </a:solidFill>
                <a:latin typeface="Bitter" pitchFamily="34" charset="0"/>
                <a:ea typeface="Bitter" pitchFamily="34" charset="-122"/>
                <a:cs typeface="Bitter" pitchFamily="34" charset="-120"/>
              </a:rPr>
              <a:t>Introduction to Python</a:t>
            </a:r>
            <a:endParaRPr lang="en-US" sz="4860" dirty="0"/>
          </a:p>
        </p:txBody>
      </p:sp>
      <p:sp>
        <p:nvSpPr>
          <p:cNvPr id="6" name="Text 3"/>
          <p:cNvSpPr/>
          <p:nvPr/>
        </p:nvSpPr>
        <p:spPr>
          <a:xfrm>
            <a:off x="6350437" y="3343275"/>
            <a:ext cx="7415927"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 Python is a versatile, high-level programming language that is widely used for a variety of applications, from web development to data analysis and machine learning. It is known for its simple and readable syntax, making it an excellent choice for beginners and experienced programmers alike.</a:t>
            </a:r>
            <a:endParaRPr lang="en-US" sz="1944" dirty="0"/>
          </a:p>
        </p:txBody>
      </p:sp>
      <p:sp>
        <p:nvSpPr>
          <p:cNvPr id="7" name="Shape 4"/>
          <p:cNvSpPr/>
          <p:nvPr/>
        </p:nvSpPr>
        <p:spPr>
          <a:xfrm>
            <a:off x="6350437" y="5614630"/>
            <a:ext cx="394930" cy="394930"/>
          </a:xfrm>
          <a:prstGeom prst="roundRect">
            <a:avLst>
              <a:gd name="adj" fmla="val 23151155"/>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58057" y="5622250"/>
            <a:ext cx="379690" cy="379690"/>
          </a:xfrm>
          <a:prstGeom prst="rect">
            <a:avLst/>
          </a:prstGeom>
        </p:spPr>
      </p:pic>
      <p:sp>
        <p:nvSpPr>
          <p:cNvPr id="9" name="Text 5"/>
          <p:cNvSpPr/>
          <p:nvPr/>
        </p:nvSpPr>
        <p:spPr>
          <a:xfrm>
            <a:off x="6868716" y="5596176"/>
            <a:ext cx="4200049" cy="431959"/>
          </a:xfrm>
          <a:prstGeom prst="rect">
            <a:avLst/>
          </a:prstGeom>
          <a:noFill/>
          <a:ln/>
        </p:spPr>
        <p:txBody>
          <a:bodyPr wrap="none" rtlCol="0" anchor="t"/>
          <a:lstStyle/>
          <a:p>
            <a:pPr marL="0" indent="0" algn="l">
              <a:lnSpc>
                <a:spcPts val="3402"/>
              </a:lnSpc>
              <a:buNone/>
            </a:pPr>
            <a:r>
              <a:rPr lang="en-US" sz="2430" b="1" kern="0" spc="-39" dirty="0">
                <a:solidFill>
                  <a:srgbClr val="2B2E3C"/>
                </a:solidFill>
                <a:latin typeface="Open Sans" pitchFamily="34" charset="0"/>
                <a:ea typeface="Open Sans" pitchFamily="34" charset="-122"/>
                <a:cs typeface="Open Sans" pitchFamily="34" charset="-120"/>
              </a:rPr>
              <a:t>by Mohammad Javad Sharifi</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963698"/>
            <a:ext cx="7180778" cy="771525"/>
          </a:xfrm>
          <a:prstGeom prst="rect">
            <a:avLst/>
          </a:prstGeom>
          <a:noFill/>
          <a:ln/>
        </p:spPr>
        <p:txBody>
          <a:bodyPr wrap="none" rtlCol="0" anchor="t"/>
          <a:lstStyle/>
          <a:p>
            <a:pPr marL="0" indent="0">
              <a:lnSpc>
                <a:spcPts val="6075"/>
              </a:lnSpc>
              <a:buNone/>
            </a:pPr>
            <a:r>
              <a:rPr lang="en-US" sz="4860" kern="0" spc="-146" dirty="0">
                <a:solidFill>
                  <a:srgbClr val="2C3F42"/>
                </a:solidFill>
                <a:latin typeface="Bitter" pitchFamily="34" charset="0"/>
                <a:ea typeface="Bitter" pitchFamily="34" charset="-122"/>
                <a:cs typeface="Bitter" pitchFamily="34" charset="-120"/>
              </a:rPr>
              <a:t>Conclusion and Next Steps</a:t>
            </a:r>
            <a:endParaRPr lang="en-US" sz="4860" dirty="0"/>
          </a:p>
        </p:txBody>
      </p:sp>
      <p:sp>
        <p:nvSpPr>
          <p:cNvPr id="6" name="Text 3"/>
          <p:cNvSpPr/>
          <p:nvPr/>
        </p:nvSpPr>
        <p:spPr>
          <a:xfrm>
            <a:off x="864037" y="3105507"/>
            <a:ext cx="7415927" cy="3160395"/>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 In this introduction to Python, we've covered the essential aspects of the language, from basic syntax and data types to advanced concepts like object-oriented programming and the rich Python standard library. As you continue your Python journey, consider exploring additional libraries and frameworks, such as those for data analysis and machine learning, and start building your own projects to solidify your understanding and gain practical experience.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4494371"/>
            <a:ext cx="9671923" cy="771525"/>
          </a:xfrm>
          <a:prstGeom prst="rect">
            <a:avLst/>
          </a:prstGeom>
          <a:noFill/>
          <a:ln/>
        </p:spPr>
        <p:txBody>
          <a:bodyPr wrap="none" rtlCol="0" anchor="t"/>
          <a:lstStyle/>
          <a:p>
            <a:pPr marL="0" indent="0">
              <a:lnSpc>
                <a:spcPts val="6075"/>
              </a:lnSpc>
              <a:buNone/>
            </a:pPr>
            <a:r>
              <a:rPr lang="en-US" sz="4860" kern="0" spc="-146" dirty="0">
                <a:solidFill>
                  <a:srgbClr val="2C3F42"/>
                </a:solidFill>
                <a:latin typeface="Bitter" pitchFamily="34" charset="0"/>
                <a:ea typeface="Bitter" pitchFamily="34" charset="-122"/>
                <a:cs typeface="Bitter" pitchFamily="34" charset="-120"/>
              </a:rPr>
              <a:t>Python Syntax and Basic Data Types</a:t>
            </a:r>
            <a:endParaRPr lang="en-US" sz="4860" dirty="0"/>
          </a:p>
        </p:txBody>
      </p:sp>
      <p:sp>
        <p:nvSpPr>
          <p:cNvPr id="6" name="Text 3"/>
          <p:cNvSpPr/>
          <p:nvPr/>
        </p:nvSpPr>
        <p:spPr>
          <a:xfrm>
            <a:off x="864037" y="5636181"/>
            <a:ext cx="12902327" cy="1185148"/>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 Python's syntax is designed to be easy to read and write, with a focus on readability and maintainability. In this section, we'll explore the basic data types in Python, such as integers, floats, strings, and booleans, and learn how to declare and work with variables.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0684" y="882491"/>
            <a:ext cx="7722632" cy="1269206"/>
          </a:xfrm>
          <a:prstGeom prst="rect">
            <a:avLst/>
          </a:prstGeom>
          <a:noFill/>
          <a:ln/>
        </p:spPr>
        <p:txBody>
          <a:bodyPr wrap="square" rtlCol="0" anchor="t"/>
          <a:lstStyle/>
          <a:p>
            <a:pPr marL="0" indent="0">
              <a:lnSpc>
                <a:spcPts val="4997"/>
              </a:lnSpc>
              <a:buNone/>
            </a:pPr>
            <a:r>
              <a:rPr lang="en-US" sz="3998" kern="0" spc="-120" dirty="0">
                <a:solidFill>
                  <a:srgbClr val="2C3F42"/>
                </a:solidFill>
                <a:latin typeface="Bitter" pitchFamily="34" charset="0"/>
                <a:ea typeface="Bitter" pitchFamily="34" charset="-122"/>
                <a:cs typeface="Bitter" pitchFamily="34" charset="-120"/>
              </a:rPr>
              <a:t>Control Flow and Conditional Statements</a:t>
            </a:r>
            <a:endParaRPr lang="en-US" sz="3998" dirty="0"/>
          </a:p>
        </p:txBody>
      </p:sp>
      <p:sp>
        <p:nvSpPr>
          <p:cNvPr id="6" name="Shape 3"/>
          <p:cNvSpPr/>
          <p:nvPr/>
        </p:nvSpPr>
        <p:spPr>
          <a:xfrm>
            <a:off x="1002625" y="2456259"/>
            <a:ext cx="25360" cy="4890849"/>
          </a:xfrm>
          <a:prstGeom prst="roundRect">
            <a:avLst>
              <a:gd name="adj" fmla="val 336325"/>
            </a:avLst>
          </a:prstGeom>
          <a:solidFill>
            <a:srgbClr val="E2C8B5"/>
          </a:solidFill>
          <a:ln/>
        </p:spPr>
      </p:sp>
      <p:sp>
        <p:nvSpPr>
          <p:cNvPr id="7" name="Shape 4"/>
          <p:cNvSpPr/>
          <p:nvPr/>
        </p:nvSpPr>
        <p:spPr>
          <a:xfrm>
            <a:off x="1243667" y="2900303"/>
            <a:ext cx="710684" cy="25360"/>
          </a:xfrm>
          <a:prstGeom prst="roundRect">
            <a:avLst>
              <a:gd name="adj" fmla="val 336325"/>
            </a:avLst>
          </a:prstGeom>
          <a:solidFill>
            <a:srgbClr val="E2C8B5"/>
          </a:solidFill>
          <a:ln/>
        </p:spPr>
      </p:sp>
      <p:sp>
        <p:nvSpPr>
          <p:cNvPr id="8" name="Shape 5"/>
          <p:cNvSpPr/>
          <p:nvPr/>
        </p:nvSpPr>
        <p:spPr>
          <a:xfrm>
            <a:off x="786825" y="2684621"/>
            <a:ext cx="456843" cy="456843"/>
          </a:xfrm>
          <a:prstGeom prst="roundRect">
            <a:avLst>
              <a:gd name="adj" fmla="val 18670"/>
            </a:avLst>
          </a:prstGeom>
          <a:solidFill>
            <a:srgbClr val="FCE2CF"/>
          </a:solidFill>
          <a:ln w="7620">
            <a:solidFill>
              <a:srgbClr val="E2C8B5"/>
            </a:solidFill>
            <a:prstDash val="solid"/>
          </a:ln>
        </p:spPr>
      </p:sp>
      <p:sp>
        <p:nvSpPr>
          <p:cNvPr id="9" name="Text 6"/>
          <p:cNvSpPr/>
          <p:nvPr/>
        </p:nvSpPr>
        <p:spPr>
          <a:xfrm>
            <a:off x="956608" y="2760702"/>
            <a:ext cx="117277" cy="304562"/>
          </a:xfrm>
          <a:prstGeom prst="rect">
            <a:avLst/>
          </a:prstGeom>
          <a:noFill/>
          <a:ln/>
        </p:spPr>
        <p:txBody>
          <a:bodyPr wrap="none" rtlCol="0" anchor="t"/>
          <a:lstStyle/>
          <a:p>
            <a:pPr marL="0" indent="0" algn="ctr">
              <a:lnSpc>
                <a:spcPts val="2399"/>
              </a:lnSpc>
              <a:buNone/>
            </a:pPr>
            <a:r>
              <a:rPr lang="en-US" sz="2399" kern="0" spc="-72" dirty="0">
                <a:solidFill>
                  <a:srgbClr val="2B2E3C"/>
                </a:solidFill>
                <a:latin typeface="Bitter" pitchFamily="34" charset="0"/>
                <a:ea typeface="Bitter" pitchFamily="34" charset="-122"/>
                <a:cs typeface="Bitter" pitchFamily="34" charset="-120"/>
              </a:rPr>
              <a:t>1</a:t>
            </a:r>
            <a:endParaRPr lang="en-US" sz="2399" dirty="0"/>
          </a:p>
        </p:txBody>
      </p:sp>
      <p:sp>
        <p:nvSpPr>
          <p:cNvPr id="10" name="Text 7"/>
          <p:cNvSpPr/>
          <p:nvPr/>
        </p:nvSpPr>
        <p:spPr>
          <a:xfrm>
            <a:off x="2132052" y="2659261"/>
            <a:ext cx="2538413" cy="317302"/>
          </a:xfrm>
          <a:prstGeom prst="rect">
            <a:avLst/>
          </a:prstGeom>
          <a:noFill/>
          <a:ln/>
        </p:spPr>
        <p:txBody>
          <a:bodyPr wrap="none" rtlCol="0" anchor="t"/>
          <a:lstStyle/>
          <a:p>
            <a:pPr marL="0" indent="0" algn="l">
              <a:lnSpc>
                <a:spcPts val="2498"/>
              </a:lnSpc>
              <a:buNone/>
            </a:pPr>
            <a:r>
              <a:rPr lang="en-US" sz="1999" kern="0" spc="-60" dirty="0">
                <a:solidFill>
                  <a:srgbClr val="2B2E3C"/>
                </a:solidFill>
                <a:latin typeface="Bitter" pitchFamily="34" charset="0"/>
                <a:ea typeface="Bitter" pitchFamily="34" charset="-122"/>
                <a:cs typeface="Bitter" pitchFamily="34" charset="-120"/>
              </a:rPr>
              <a:t>If-Else Statements</a:t>
            </a:r>
            <a:endParaRPr lang="en-US" sz="1999" dirty="0"/>
          </a:p>
        </p:txBody>
      </p:sp>
      <p:sp>
        <p:nvSpPr>
          <p:cNvPr id="11" name="Text 8"/>
          <p:cNvSpPr/>
          <p:nvPr/>
        </p:nvSpPr>
        <p:spPr>
          <a:xfrm>
            <a:off x="2132052" y="3098363"/>
            <a:ext cx="6301264" cy="649843"/>
          </a:xfrm>
          <a:prstGeom prst="rect">
            <a:avLst/>
          </a:prstGeom>
          <a:noFill/>
          <a:ln/>
        </p:spPr>
        <p:txBody>
          <a:bodyPr wrap="square" rtlCol="0" anchor="t"/>
          <a:lstStyle/>
          <a:p>
            <a:pPr marL="0" indent="0" algn="l">
              <a:lnSpc>
                <a:spcPts val="2558"/>
              </a:lnSpc>
              <a:buNone/>
            </a:pPr>
            <a:r>
              <a:rPr lang="en-US" sz="1599" kern="0" spc="-32" dirty="0">
                <a:solidFill>
                  <a:srgbClr val="2B2E3C"/>
                </a:solidFill>
                <a:latin typeface="Open Sans" pitchFamily="34" charset="0"/>
                <a:ea typeface="Open Sans" pitchFamily="34" charset="-122"/>
                <a:cs typeface="Open Sans" pitchFamily="34" charset="-120"/>
              </a:rPr>
              <a:t>Conditional statements allow you to execute different blocks of code based on specific conditions.</a:t>
            </a:r>
            <a:endParaRPr lang="en-US" sz="1599" dirty="0"/>
          </a:p>
        </p:txBody>
      </p:sp>
      <p:sp>
        <p:nvSpPr>
          <p:cNvPr id="12" name="Shape 9"/>
          <p:cNvSpPr/>
          <p:nvPr/>
        </p:nvSpPr>
        <p:spPr>
          <a:xfrm>
            <a:off x="1243667" y="4598253"/>
            <a:ext cx="710684" cy="25360"/>
          </a:xfrm>
          <a:prstGeom prst="roundRect">
            <a:avLst>
              <a:gd name="adj" fmla="val 336325"/>
            </a:avLst>
          </a:prstGeom>
          <a:solidFill>
            <a:srgbClr val="E2C8B5"/>
          </a:solidFill>
          <a:ln/>
        </p:spPr>
      </p:sp>
      <p:sp>
        <p:nvSpPr>
          <p:cNvPr id="13" name="Shape 10"/>
          <p:cNvSpPr/>
          <p:nvPr/>
        </p:nvSpPr>
        <p:spPr>
          <a:xfrm>
            <a:off x="786825" y="4382572"/>
            <a:ext cx="456843" cy="456843"/>
          </a:xfrm>
          <a:prstGeom prst="roundRect">
            <a:avLst>
              <a:gd name="adj" fmla="val 18670"/>
            </a:avLst>
          </a:prstGeom>
          <a:solidFill>
            <a:srgbClr val="FCE2CF"/>
          </a:solidFill>
          <a:ln w="7620">
            <a:solidFill>
              <a:srgbClr val="E2C8B5"/>
            </a:solidFill>
            <a:prstDash val="solid"/>
          </a:ln>
        </p:spPr>
      </p:sp>
      <p:sp>
        <p:nvSpPr>
          <p:cNvPr id="14" name="Text 11"/>
          <p:cNvSpPr/>
          <p:nvPr/>
        </p:nvSpPr>
        <p:spPr>
          <a:xfrm>
            <a:off x="936010" y="4458653"/>
            <a:ext cx="158472" cy="304562"/>
          </a:xfrm>
          <a:prstGeom prst="rect">
            <a:avLst/>
          </a:prstGeom>
          <a:noFill/>
          <a:ln/>
        </p:spPr>
        <p:txBody>
          <a:bodyPr wrap="none" rtlCol="0" anchor="t"/>
          <a:lstStyle/>
          <a:p>
            <a:pPr marL="0" indent="0" algn="ctr">
              <a:lnSpc>
                <a:spcPts val="2399"/>
              </a:lnSpc>
              <a:buNone/>
            </a:pPr>
            <a:r>
              <a:rPr lang="en-US" sz="2399" kern="0" spc="-72" dirty="0">
                <a:solidFill>
                  <a:srgbClr val="2B2E3C"/>
                </a:solidFill>
                <a:latin typeface="Bitter" pitchFamily="34" charset="0"/>
                <a:ea typeface="Bitter" pitchFamily="34" charset="-122"/>
                <a:cs typeface="Bitter" pitchFamily="34" charset="-120"/>
              </a:rPr>
              <a:t>2</a:t>
            </a:r>
            <a:endParaRPr lang="en-US" sz="2399" dirty="0"/>
          </a:p>
        </p:txBody>
      </p:sp>
      <p:sp>
        <p:nvSpPr>
          <p:cNvPr id="15" name="Text 12"/>
          <p:cNvSpPr/>
          <p:nvPr/>
        </p:nvSpPr>
        <p:spPr>
          <a:xfrm>
            <a:off x="2132052" y="4357211"/>
            <a:ext cx="2538413" cy="317302"/>
          </a:xfrm>
          <a:prstGeom prst="rect">
            <a:avLst/>
          </a:prstGeom>
          <a:noFill/>
          <a:ln/>
        </p:spPr>
        <p:txBody>
          <a:bodyPr wrap="none" rtlCol="0" anchor="t"/>
          <a:lstStyle/>
          <a:p>
            <a:pPr marL="0" indent="0" algn="l">
              <a:lnSpc>
                <a:spcPts val="2498"/>
              </a:lnSpc>
              <a:buNone/>
            </a:pPr>
            <a:r>
              <a:rPr lang="en-US" sz="1999" kern="0" spc="-60" dirty="0">
                <a:solidFill>
                  <a:srgbClr val="2B2E3C"/>
                </a:solidFill>
                <a:latin typeface="Bitter" pitchFamily="34" charset="0"/>
                <a:ea typeface="Bitter" pitchFamily="34" charset="-122"/>
                <a:cs typeface="Bitter" pitchFamily="34" charset="-120"/>
              </a:rPr>
              <a:t>Loops</a:t>
            </a:r>
            <a:endParaRPr lang="en-US" sz="1999" dirty="0"/>
          </a:p>
        </p:txBody>
      </p:sp>
      <p:sp>
        <p:nvSpPr>
          <p:cNvPr id="16" name="Text 13"/>
          <p:cNvSpPr/>
          <p:nvPr/>
        </p:nvSpPr>
        <p:spPr>
          <a:xfrm>
            <a:off x="2132052" y="4796314"/>
            <a:ext cx="6301264" cy="649843"/>
          </a:xfrm>
          <a:prstGeom prst="rect">
            <a:avLst/>
          </a:prstGeom>
          <a:noFill/>
          <a:ln/>
        </p:spPr>
        <p:txBody>
          <a:bodyPr wrap="square" rtlCol="0" anchor="t"/>
          <a:lstStyle/>
          <a:p>
            <a:pPr marL="0" indent="0" algn="l">
              <a:lnSpc>
                <a:spcPts val="2558"/>
              </a:lnSpc>
              <a:buNone/>
            </a:pPr>
            <a:r>
              <a:rPr lang="en-US" sz="1599" kern="0" spc="-32" dirty="0">
                <a:solidFill>
                  <a:srgbClr val="2B2E3C"/>
                </a:solidFill>
                <a:latin typeface="Open Sans" pitchFamily="34" charset="0"/>
                <a:ea typeface="Open Sans" pitchFamily="34" charset="-122"/>
                <a:cs typeface="Open Sans" pitchFamily="34" charset="-120"/>
              </a:rPr>
              <a:t>Loops, such as for and while loops, enable you to repeatedly execute a block of code until a certain condition is met.</a:t>
            </a:r>
            <a:endParaRPr lang="en-US" sz="1599" dirty="0"/>
          </a:p>
        </p:txBody>
      </p:sp>
      <p:sp>
        <p:nvSpPr>
          <p:cNvPr id="17" name="Shape 14"/>
          <p:cNvSpPr/>
          <p:nvPr/>
        </p:nvSpPr>
        <p:spPr>
          <a:xfrm>
            <a:off x="1243667" y="6296204"/>
            <a:ext cx="710684" cy="25360"/>
          </a:xfrm>
          <a:prstGeom prst="roundRect">
            <a:avLst>
              <a:gd name="adj" fmla="val 336325"/>
            </a:avLst>
          </a:prstGeom>
          <a:solidFill>
            <a:srgbClr val="E2C8B5"/>
          </a:solidFill>
          <a:ln/>
        </p:spPr>
      </p:sp>
      <p:sp>
        <p:nvSpPr>
          <p:cNvPr id="18" name="Shape 15"/>
          <p:cNvSpPr/>
          <p:nvPr/>
        </p:nvSpPr>
        <p:spPr>
          <a:xfrm>
            <a:off x="786825" y="6080522"/>
            <a:ext cx="456843" cy="456843"/>
          </a:xfrm>
          <a:prstGeom prst="roundRect">
            <a:avLst>
              <a:gd name="adj" fmla="val 18670"/>
            </a:avLst>
          </a:prstGeom>
          <a:solidFill>
            <a:srgbClr val="FCE2CF"/>
          </a:solidFill>
          <a:ln w="7620">
            <a:solidFill>
              <a:srgbClr val="E2C8B5"/>
            </a:solidFill>
            <a:prstDash val="solid"/>
          </a:ln>
        </p:spPr>
      </p:sp>
      <p:sp>
        <p:nvSpPr>
          <p:cNvPr id="19" name="Text 16"/>
          <p:cNvSpPr/>
          <p:nvPr/>
        </p:nvSpPr>
        <p:spPr>
          <a:xfrm>
            <a:off x="932676" y="6156603"/>
            <a:ext cx="165140" cy="304562"/>
          </a:xfrm>
          <a:prstGeom prst="rect">
            <a:avLst/>
          </a:prstGeom>
          <a:noFill/>
          <a:ln/>
        </p:spPr>
        <p:txBody>
          <a:bodyPr wrap="none" rtlCol="0" anchor="t"/>
          <a:lstStyle/>
          <a:p>
            <a:pPr marL="0" indent="0" algn="ctr">
              <a:lnSpc>
                <a:spcPts val="2399"/>
              </a:lnSpc>
              <a:buNone/>
            </a:pPr>
            <a:r>
              <a:rPr lang="en-US" sz="2399" kern="0" spc="-72" dirty="0">
                <a:solidFill>
                  <a:srgbClr val="2B2E3C"/>
                </a:solidFill>
                <a:latin typeface="Bitter" pitchFamily="34" charset="0"/>
                <a:ea typeface="Bitter" pitchFamily="34" charset="-122"/>
                <a:cs typeface="Bitter" pitchFamily="34" charset="-120"/>
              </a:rPr>
              <a:t>3</a:t>
            </a:r>
            <a:endParaRPr lang="en-US" sz="2399" dirty="0"/>
          </a:p>
        </p:txBody>
      </p:sp>
      <p:sp>
        <p:nvSpPr>
          <p:cNvPr id="20" name="Text 17"/>
          <p:cNvSpPr/>
          <p:nvPr/>
        </p:nvSpPr>
        <p:spPr>
          <a:xfrm>
            <a:off x="2132052" y="6055162"/>
            <a:ext cx="2538413" cy="317302"/>
          </a:xfrm>
          <a:prstGeom prst="rect">
            <a:avLst/>
          </a:prstGeom>
          <a:noFill/>
          <a:ln/>
        </p:spPr>
        <p:txBody>
          <a:bodyPr wrap="none" rtlCol="0" anchor="t"/>
          <a:lstStyle/>
          <a:p>
            <a:pPr marL="0" indent="0" algn="l">
              <a:lnSpc>
                <a:spcPts val="2498"/>
              </a:lnSpc>
              <a:buNone/>
            </a:pPr>
            <a:r>
              <a:rPr lang="en-US" sz="1999" kern="0" spc="-60" dirty="0">
                <a:solidFill>
                  <a:srgbClr val="2B2E3C"/>
                </a:solidFill>
                <a:latin typeface="Bitter" pitchFamily="34" charset="0"/>
                <a:ea typeface="Bitter" pitchFamily="34" charset="-122"/>
                <a:cs typeface="Bitter" pitchFamily="34" charset="-120"/>
              </a:rPr>
              <a:t>Logical Operators</a:t>
            </a:r>
            <a:endParaRPr lang="en-US" sz="1999" dirty="0"/>
          </a:p>
        </p:txBody>
      </p:sp>
      <p:sp>
        <p:nvSpPr>
          <p:cNvPr id="21" name="Text 18"/>
          <p:cNvSpPr/>
          <p:nvPr/>
        </p:nvSpPr>
        <p:spPr>
          <a:xfrm>
            <a:off x="2132052" y="6494264"/>
            <a:ext cx="6301264" cy="649843"/>
          </a:xfrm>
          <a:prstGeom prst="rect">
            <a:avLst/>
          </a:prstGeom>
          <a:noFill/>
          <a:ln/>
        </p:spPr>
        <p:txBody>
          <a:bodyPr wrap="square" rtlCol="0" anchor="t"/>
          <a:lstStyle/>
          <a:p>
            <a:pPr marL="0" indent="0" algn="l">
              <a:lnSpc>
                <a:spcPts val="2558"/>
              </a:lnSpc>
              <a:buNone/>
            </a:pPr>
            <a:r>
              <a:rPr lang="en-US" sz="1599" kern="0" spc="-32" dirty="0">
                <a:solidFill>
                  <a:srgbClr val="2B2E3C"/>
                </a:solidFill>
                <a:latin typeface="Open Sans" pitchFamily="34" charset="0"/>
                <a:ea typeface="Open Sans" pitchFamily="34" charset="-122"/>
                <a:cs typeface="Open Sans" pitchFamily="34" charset="-120"/>
              </a:rPr>
              <a:t>Python provides logical operators like and, or, and not to combine multiple conditions in your code.</a:t>
            </a:r>
            <a:endParaRPr lang="en-US" sz="159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864037" y="2005489"/>
            <a:ext cx="6302454" cy="771525"/>
          </a:xfrm>
          <a:prstGeom prst="rect">
            <a:avLst/>
          </a:prstGeom>
          <a:noFill/>
          <a:ln/>
        </p:spPr>
        <p:txBody>
          <a:bodyPr wrap="none" rtlCol="0" anchor="t"/>
          <a:lstStyle/>
          <a:p>
            <a:pPr marL="0" indent="0">
              <a:lnSpc>
                <a:spcPts val="6075"/>
              </a:lnSpc>
              <a:buNone/>
            </a:pPr>
            <a:r>
              <a:rPr lang="en-US" sz="4860" kern="0" spc="-146" dirty="0">
                <a:solidFill>
                  <a:srgbClr val="2C3F42"/>
                </a:solidFill>
                <a:latin typeface="Bitter" pitchFamily="34" charset="0"/>
                <a:ea typeface="Bitter" pitchFamily="34" charset="-122"/>
                <a:cs typeface="Bitter" pitchFamily="34" charset="-120"/>
              </a:rPr>
              <a:t>Functions and Modules</a:t>
            </a:r>
            <a:endParaRPr lang="en-US" sz="4860" dirty="0"/>
          </a:p>
        </p:txBody>
      </p:sp>
      <p:sp>
        <p:nvSpPr>
          <p:cNvPr id="5" name="Text 3"/>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kern="0" spc="-73" dirty="0">
                <a:solidFill>
                  <a:srgbClr val="2C3F42"/>
                </a:solidFill>
                <a:latin typeface="Bitter" pitchFamily="34" charset="0"/>
                <a:ea typeface="Bitter" pitchFamily="34" charset="-122"/>
                <a:cs typeface="Bitter" pitchFamily="34" charset="-120"/>
              </a:rPr>
              <a:t>Functions</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Functions are reusable blocks of code that can accept input parameters and return values. They help organize your code and make it more modular.</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kern="0" spc="-73" dirty="0">
                <a:solidFill>
                  <a:srgbClr val="2C3F42"/>
                </a:solidFill>
                <a:latin typeface="Bitter" pitchFamily="34" charset="0"/>
                <a:ea typeface="Bitter" pitchFamily="34" charset="-122"/>
                <a:cs typeface="Bitter" pitchFamily="34" charset="-120"/>
              </a:rPr>
              <a:t>Modules</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Modules are files containing Python code that can be imported and used in other Python scripts. They allow you to organize and share code across your projects.</a:t>
            </a:r>
            <a:endParaRPr lang="en-US" sz="1944" dirty="0"/>
          </a:p>
        </p:txBody>
      </p:sp>
      <p:sp>
        <p:nvSpPr>
          <p:cNvPr id="9" name="Text 7"/>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kern="0" spc="-73" dirty="0">
                <a:solidFill>
                  <a:srgbClr val="2C3F42"/>
                </a:solidFill>
                <a:latin typeface="Bitter" pitchFamily="34" charset="0"/>
                <a:ea typeface="Bitter" pitchFamily="34" charset="-122"/>
                <a:cs typeface="Bitter" pitchFamily="34" charset="-120"/>
              </a:rPr>
              <a:t>Standard Library</a:t>
            </a:r>
            <a:endParaRPr lang="en-US" sz="2430" dirty="0"/>
          </a:p>
        </p:txBody>
      </p:sp>
      <p:sp>
        <p:nvSpPr>
          <p:cNvPr id="10" name="Text 8"/>
          <p:cNvSpPr/>
          <p:nvPr/>
        </p:nvSpPr>
        <p:spPr>
          <a:xfrm>
            <a:off x="9881354" y="4026694"/>
            <a:ext cx="3898821"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Python comes with a vast standard library of pre-built modules, providing a wide range of functionality for tasks like file I/O, networking, and more.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9153763"/>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5486400" cy="9153763"/>
          </a:xfrm>
          <a:prstGeom prst="rect">
            <a:avLst/>
          </a:prstGeom>
        </p:spPr>
      </p:pic>
      <p:sp>
        <p:nvSpPr>
          <p:cNvPr id="5" name="Text 2"/>
          <p:cNvSpPr/>
          <p:nvPr/>
        </p:nvSpPr>
        <p:spPr>
          <a:xfrm>
            <a:off x="6091238" y="475178"/>
            <a:ext cx="7739777" cy="540068"/>
          </a:xfrm>
          <a:prstGeom prst="rect">
            <a:avLst/>
          </a:prstGeom>
          <a:noFill/>
          <a:ln/>
        </p:spPr>
        <p:txBody>
          <a:bodyPr wrap="none" rtlCol="0" anchor="t"/>
          <a:lstStyle/>
          <a:p>
            <a:pPr marL="0" indent="0">
              <a:lnSpc>
                <a:spcPts val="4253"/>
              </a:lnSpc>
              <a:buNone/>
            </a:pPr>
            <a:r>
              <a:rPr lang="en-US" sz="3402" kern="0" spc="-102" dirty="0">
                <a:solidFill>
                  <a:srgbClr val="2C3F42"/>
                </a:solidFill>
                <a:latin typeface="Bitter" pitchFamily="34" charset="0"/>
                <a:ea typeface="Bitter" pitchFamily="34" charset="-122"/>
                <a:cs typeface="Bitter" pitchFamily="34" charset="-120"/>
              </a:rPr>
              <a:t>Object-Oriented Programming in Python</a:t>
            </a:r>
            <a:endParaRPr lang="en-US" sz="3402" dirty="0"/>
          </a:p>
        </p:txBody>
      </p:sp>
      <p:pic>
        <p:nvPicPr>
          <p:cNvPr id="6" name="Image 1" descr="preencoded.png"/>
          <p:cNvPicPr>
            <a:picLocks noChangeAspect="1"/>
          </p:cNvPicPr>
          <p:nvPr/>
        </p:nvPicPr>
        <p:blipFill>
          <a:blip r:embed="rId4"/>
          <a:stretch>
            <a:fillRect/>
          </a:stretch>
        </p:blipFill>
        <p:spPr>
          <a:xfrm>
            <a:off x="6091238" y="1274445"/>
            <a:ext cx="431959" cy="431959"/>
          </a:xfrm>
          <a:prstGeom prst="rect">
            <a:avLst/>
          </a:prstGeom>
        </p:spPr>
      </p:pic>
      <p:sp>
        <p:nvSpPr>
          <p:cNvPr id="7" name="Text 3"/>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kern="0" spc="-51" dirty="0">
                <a:solidFill>
                  <a:srgbClr val="2B2E3C"/>
                </a:solidFill>
                <a:latin typeface="Bitter" pitchFamily="34" charset="0"/>
                <a:ea typeface="Bitter" pitchFamily="34" charset="-122"/>
                <a:cs typeface="Bitter" pitchFamily="34" charset="-120"/>
              </a:rPr>
              <a:t>Classes</a:t>
            </a:r>
            <a:endParaRPr lang="en-US" sz="1701" dirty="0"/>
          </a:p>
        </p:txBody>
      </p:sp>
      <p:sp>
        <p:nvSpPr>
          <p:cNvPr id="8" name="Text 4"/>
          <p:cNvSpPr/>
          <p:nvPr/>
        </p:nvSpPr>
        <p:spPr>
          <a:xfrm>
            <a:off x="6091238" y="2252663"/>
            <a:ext cx="7934325"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Python supports object-oriented programming, allowing you to create custom classes and objects with their own attributes and methods.</a:t>
            </a:r>
            <a:endParaRPr lang="en-US" sz="1361" dirty="0"/>
          </a:p>
        </p:txBody>
      </p:sp>
      <p:pic>
        <p:nvPicPr>
          <p:cNvPr id="9" name="Image 2" descr="preencoded.png"/>
          <p:cNvPicPr>
            <a:picLocks noChangeAspect="1"/>
          </p:cNvPicPr>
          <p:nvPr/>
        </p:nvPicPr>
        <p:blipFill>
          <a:blip r:embed="rId5"/>
          <a:stretch>
            <a:fillRect/>
          </a:stretch>
        </p:blipFill>
        <p:spPr>
          <a:xfrm>
            <a:off x="6091238" y="3324225"/>
            <a:ext cx="431959" cy="431959"/>
          </a:xfrm>
          <a:prstGeom prst="rect">
            <a:avLst/>
          </a:prstGeom>
        </p:spPr>
      </p:pic>
      <p:sp>
        <p:nvSpPr>
          <p:cNvPr id="10" name="Text 5"/>
          <p:cNvSpPr/>
          <p:nvPr/>
        </p:nvSpPr>
        <p:spPr>
          <a:xfrm>
            <a:off x="6091238" y="3928943"/>
            <a:ext cx="2160270" cy="269915"/>
          </a:xfrm>
          <a:prstGeom prst="rect">
            <a:avLst/>
          </a:prstGeom>
          <a:noFill/>
          <a:ln/>
        </p:spPr>
        <p:txBody>
          <a:bodyPr wrap="none" rtlCol="0" anchor="t"/>
          <a:lstStyle/>
          <a:p>
            <a:pPr marL="0" indent="0" algn="l">
              <a:lnSpc>
                <a:spcPts val="2126"/>
              </a:lnSpc>
              <a:buNone/>
            </a:pPr>
            <a:r>
              <a:rPr lang="en-US" sz="1701" kern="0" spc="-51" dirty="0">
                <a:solidFill>
                  <a:srgbClr val="2B2E3C"/>
                </a:solidFill>
                <a:latin typeface="Bitter" pitchFamily="34" charset="0"/>
                <a:ea typeface="Bitter" pitchFamily="34" charset="-122"/>
                <a:cs typeface="Bitter" pitchFamily="34" charset="-120"/>
              </a:rPr>
              <a:t>Inheritance</a:t>
            </a:r>
            <a:endParaRPr lang="en-US" sz="1701" dirty="0"/>
          </a:p>
        </p:txBody>
      </p:sp>
      <p:sp>
        <p:nvSpPr>
          <p:cNvPr id="11" name="Text 6"/>
          <p:cNvSpPr/>
          <p:nvPr/>
        </p:nvSpPr>
        <p:spPr>
          <a:xfrm>
            <a:off x="6091238" y="4302443"/>
            <a:ext cx="7934325"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Inheritance enables you to create new classes based on existing ones, inheriting their properties and behaviors.</a:t>
            </a:r>
            <a:endParaRPr lang="en-US" sz="1361" dirty="0"/>
          </a:p>
        </p:txBody>
      </p:sp>
      <p:pic>
        <p:nvPicPr>
          <p:cNvPr id="12" name="Image 3" descr="preencoded.png"/>
          <p:cNvPicPr>
            <a:picLocks noChangeAspect="1"/>
          </p:cNvPicPr>
          <p:nvPr/>
        </p:nvPicPr>
        <p:blipFill>
          <a:blip r:embed="rId6"/>
          <a:stretch>
            <a:fillRect/>
          </a:stretch>
        </p:blipFill>
        <p:spPr>
          <a:xfrm>
            <a:off x="6091238" y="5374005"/>
            <a:ext cx="431959" cy="431959"/>
          </a:xfrm>
          <a:prstGeom prst="rect">
            <a:avLst/>
          </a:prstGeom>
        </p:spPr>
      </p:pic>
      <p:sp>
        <p:nvSpPr>
          <p:cNvPr id="13" name="Text 7"/>
          <p:cNvSpPr/>
          <p:nvPr/>
        </p:nvSpPr>
        <p:spPr>
          <a:xfrm>
            <a:off x="6091238" y="5978723"/>
            <a:ext cx="2160270" cy="269915"/>
          </a:xfrm>
          <a:prstGeom prst="rect">
            <a:avLst/>
          </a:prstGeom>
          <a:noFill/>
          <a:ln/>
        </p:spPr>
        <p:txBody>
          <a:bodyPr wrap="none" rtlCol="0" anchor="t"/>
          <a:lstStyle/>
          <a:p>
            <a:pPr marL="0" indent="0" algn="l">
              <a:lnSpc>
                <a:spcPts val="2126"/>
              </a:lnSpc>
              <a:buNone/>
            </a:pPr>
            <a:r>
              <a:rPr lang="en-US" sz="1701" kern="0" spc="-51" dirty="0">
                <a:solidFill>
                  <a:srgbClr val="2B2E3C"/>
                </a:solidFill>
                <a:latin typeface="Bitter" pitchFamily="34" charset="0"/>
                <a:ea typeface="Bitter" pitchFamily="34" charset="-122"/>
                <a:cs typeface="Bitter" pitchFamily="34" charset="-120"/>
              </a:rPr>
              <a:t>Encapsulation</a:t>
            </a:r>
            <a:endParaRPr lang="en-US" sz="1701" dirty="0"/>
          </a:p>
        </p:txBody>
      </p:sp>
      <p:sp>
        <p:nvSpPr>
          <p:cNvPr id="14" name="Text 8"/>
          <p:cNvSpPr/>
          <p:nvPr/>
        </p:nvSpPr>
        <p:spPr>
          <a:xfrm>
            <a:off x="6091238" y="6352223"/>
            <a:ext cx="7934325"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Encapsulation is the principle of bundling data and methods into a single unit, providing data abstraction and information hiding.</a:t>
            </a:r>
            <a:endParaRPr lang="en-US" sz="1361" dirty="0"/>
          </a:p>
        </p:txBody>
      </p:sp>
      <p:pic>
        <p:nvPicPr>
          <p:cNvPr id="15" name="Image 4" descr="preencoded.png"/>
          <p:cNvPicPr>
            <a:picLocks noChangeAspect="1"/>
          </p:cNvPicPr>
          <p:nvPr/>
        </p:nvPicPr>
        <p:blipFill>
          <a:blip r:embed="rId5"/>
          <a:stretch>
            <a:fillRect/>
          </a:stretch>
        </p:blipFill>
        <p:spPr>
          <a:xfrm>
            <a:off x="6091238" y="7423785"/>
            <a:ext cx="431959" cy="431959"/>
          </a:xfrm>
          <a:prstGeom prst="rect">
            <a:avLst/>
          </a:prstGeom>
        </p:spPr>
      </p:pic>
      <p:sp>
        <p:nvSpPr>
          <p:cNvPr id="16" name="Text 9"/>
          <p:cNvSpPr/>
          <p:nvPr/>
        </p:nvSpPr>
        <p:spPr>
          <a:xfrm>
            <a:off x="6091238" y="8028503"/>
            <a:ext cx="2160270" cy="269915"/>
          </a:xfrm>
          <a:prstGeom prst="rect">
            <a:avLst/>
          </a:prstGeom>
          <a:noFill/>
          <a:ln/>
        </p:spPr>
        <p:txBody>
          <a:bodyPr wrap="none" rtlCol="0" anchor="t"/>
          <a:lstStyle/>
          <a:p>
            <a:pPr marL="0" indent="0" algn="l">
              <a:lnSpc>
                <a:spcPts val="2126"/>
              </a:lnSpc>
              <a:buNone/>
            </a:pPr>
            <a:r>
              <a:rPr lang="en-US" sz="1701" kern="0" spc="-51" dirty="0">
                <a:solidFill>
                  <a:srgbClr val="2B2E3C"/>
                </a:solidFill>
                <a:latin typeface="Bitter" pitchFamily="34" charset="0"/>
                <a:ea typeface="Bitter" pitchFamily="34" charset="-122"/>
                <a:cs typeface="Bitter" pitchFamily="34" charset="-120"/>
              </a:rPr>
              <a:t>Polymorphism</a:t>
            </a:r>
            <a:endParaRPr lang="en-US" sz="1701" dirty="0"/>
          </a:p>
        </p:txBody>
      </p:sp>
      <p:sp>
        <p:nvSpPr>
          <p:cNvPr id="17" name="Text 10"/>
          <p:cNvSpPr/>
          <p:nvPr/>
        </p:nvSpPr>
        <p:spPr>
          <a:xfrm>
            <a:off x="6091238" y="8402003"/>
            <a:ext cx="7934325" cy="276582"/>
          </a:xfrm>
          <a:prstGeom prst="rect">
            <a:avLst/>
          </a:prstGeom>
          <a:noFill/>
          <a:ln/>
        </p:spPr>
        <p:txBody>
          <a:bodyPr wrap="non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Polymorphism allows objects of different classes to be treated as objects of a common superclass.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4465" y="719138"/>
            <a:ext cx="5436870" cy="632222"/>
          </a:xfrm>
          <a:prstGeom prst="rect">
            <a:avLst/>
          </a:prstGeom>
          <a:noFill/>
          <a:ln/>
        </p:spPr>
        <p:txBody>
          <a:bodyPr wrap="none" rtlCol="0" anchor="t"/>
          <a:lstStyle/>
          <a:p>
            <a:pPr marL="0" indent="0">
              <a:lnSpc>
                <a:spcPts val="4978"/>
              </a:lnSpc>
              <a:buNone/>
            </a:pPr>
            <a:r>
              <a:rPr lang="en-US" sz="3982" kern="0" spc="-119" dirty="0">
                <a:solidFill>
                  <a:srgbClr val="2C3F42"/>
                </a:solidFill>
                <a:latin typeface="Bitter" pitchFamily="34" charset="0"/>
                <a:ea typeface="Bitter" pitchFamily="34" charset="-122"/>
                <a:cs typeface="Bitter" pitchFamily="34" charset="-120"/>
              </a:rPr>
              <a:t>Python Standard Library</a:t>
            </a:r>
            <a:endParaRPr lang="en-US" sz="3982" dirty="0"/>
          </a:p>
        </p:txBody>
      </p:sp>
      <p:sp>
        <p:nvSpPr>
          <p:cNvPr id="6" name="Shape 3"/>
          <p:cNvSpPr/>
          <p:nvPr/>
        </p:nvSpPr>
        <p:spPr>
          <a:xfrm>
            <a:off x="6194465" y="1882259"/>
            <a:ext cx="455176" cy="455176"/>
          </a:xfrm>
          <a:prstGeom prst="roundRect">
            <a:avLst>
              <a:gd name="adj" fmla="val 18667"/>
            </a:avLst>
          </a:prstGeom>
          <a:solidFill>
            <a:srgbClr val="FCE2CF"/>
          </a:solidFill>
          <a:ln w="7620">
            <a:solidFill>
              <a:srgbClr val="E2C8B5"/>
            </a:solidFill>
            <a:prstDash val="solid"/>
          </a:ln>
        </p:spPr>
      </p:sp>
      <p:sp>
        <p:nvSpPr>
          <p:cNvPr id="7" name="Text 4"/>
          <p:cNvSpPr/>
          <p:nvPr/>
        </p:nvSpPr>
        <p:spPr>
          <a:xfrm>
            <a:off x="6363653" y="1958102"/>
            <a:ext cx="116800" cy="303490"/>
          </a:xfrm>
          <a:prstGeom prst="rect">
            <a:avLst/>
          </a:prstGeom>
          <a:noFill/>
          <a:ln/>
        </p:spPr>
        <p:txBody>
          <a:bodyPr wrap="none" rtlCol="0" anchor="t"/>
          <a:lstStyle/>
          <a:p>
            <a:pPr marL="0" indent="0" algn="ctr">
              <a:lnSpc>
                <a:spcPts val="2389"/>
              </a:lnSpc>
              <a:buNone/>
            </a:pPr>
            <a:r>
              <a:rPr lang="en-US" sz="2389" kern="0" spc="-72" dirty="0">
                <a:solidFill>
                  <a:srgbClr val="2B2E3C"/>
                </a:solidFill>
                <a:latin typeface="Bitter" pitchFamily="34" charset="0"/>
                <a:ea typeface="Bitter" pitchFamily="34" charset="-122"/>
                <a:cs typeface="Bitter" pitchFamily="34" charset="-120"/>
              </a:rPr>
              <a:t>1</a:t>
            </a:r>
            <a:endParaRPr lang="en-US" sz="2389" dirty="0"/>
          </a:p>
        </p:txBody>
      </p:sp>
      <p:sp>
        <p:nvSpPr>
          <p:cNvPr id="8" name="Text 5"/>
          <p:cNvSpPr/>
          <p:nvPr/>
        </p:nvSpPr>
        <p:spPr>
          <a:xfrm>
            <a:off x="6851928" y="1882259"/>
            <a:ext cx="2528768" cy="316111"/>
          </a:xfrm>
          <a:prstGeom prst="rect">
            <a:avLst/>
          </a:prstGeom>
          <a:noFill/>
          <a:ln/>
        </p:spPr>
        <p:txBody>
          <a:bodyPr wrap="none" rtlCol="0" anchor="t"/>
          <a:lstStyle/>
          <a:p>
            <a:pPr marL="0" indent="0">
              <a:lnSpc>
                <a:spcPts val="2489"/>
              </a:lnSpc>
              <a:buNone/>
            </a:pPr>
            <a:r>
              <a:rPr lang="en-US" sz="1991" kern="0" spc="-60" dirty="0">
                <a:solidFill>
                  <a:srgbClr val="2B2E3C"/>
                </a:solidFill>
                <a:latin typeface="Bitter" pitchFamily="34" charset="0"/>
                <a:ea typeface="Bitter" pitchFamily="34" charset="-122"/>
                <a:cs typeface="Bitter" pitchFamily="34" charset="-120"/>
              </a:rPr>
              <a:t>File I/O</a:t>
            </a:r>
            <a:endParaRPr lang="en-US" sz="1991" dirty="0"/>
          </a:p>
        </p:txBody>
      </p:sp>
      <p:sp>
        <p:nvSpPr>
          <p:cNvPr id="9" name="Text 6"/>
          <p:cNvSpPr/>
          <p:nvPr/>
        </p:nvSpPr>
        <p:spPr>
          <a:xfrm>
            <a:off x="6851928" y="2319695"/>
            <a:ext cx="7070407" cy="647224"/>
          </a:xfrm>
          <a:prstGeom prst="rect">
            <a:avLst/>
          </a:prstGeom>
          <a:noFill/>
          <a:ln/>
        </p:spPr>
        <p:txBody>
          <a:bodyPr wrap="square" rtlCol="0" anchor="t"/>
          <a:lstStyle/>
          <a:p>
            <a:pPr marL="0" indent="0">
              <a:lnSpc>
                <a:spcPts val="2549"/>
              </a:lnSpc>
              <a:buNone/>
            </a:pPr>
            <a:r>
              <a:rPr lang="en-US" sz="1593" kern="0" spc="-32" dirty="0">
                <a:solidFill>
                  <a:srgbClr val="2B2E3C"/>
                </a:solidFill>
                <a:latin typeface="Open Sans" pitchFamily="34" charset="0"/>
                <a:ea typeface="Open Sans" pitchFamily="34" charset="-122"/>
                <a:cs typeface="Open Sans" pitchFamily="34" charset="-120"/>
              </a:rPr>
              <a:t>Python's standard library includes modules for reading, writing, and manipulating files and directories.</a:t>
            </a:r>
            <a:endParaRPr lang="en-US" sz="1593" dirty="0"/>
          </a:p>
        </p:txBody>
      </p:sp>
      <p:sp>
        <p:nvSpPr>
          <p:cNvPr id="10" name="Shape 7"/>
          <p:cNvSpPr/>
          <p:nvPr/>
        </p:nvSpPr>
        <p:spPr>
          <a:xfrm>
            <a:off x="6194465" y="3396734"/>
            <a:ext cx="455176" cy="455176"/>
          </a:xfrm>
          <a:prstGeom prst="roundRect">
            <a:avLst>
              <a:gd name="adj" fmla="val 18667"/>
            </a:avLst>
          </a:prstGeom>
          <a:solidFill>
            <a:srgbClr val="FCE2CF"/>
          </a:solidFill>
          <a:ln w="7620">
            <a:solidFill>
              <a:srgbClr val="E2C8B5"/>
            </a:solidFill>
            <a:prstDash val="solid"/>
          </a:ln>
        </p:spPr>
      </p:sp>
      <p:sp>
        <p:nvSpPr>
          <p:cNvPr id="11" name="Text 8"/>
          <p:cNvSpPr/>
          <p:nvPr/>
        </p:nvSpPr>
        <p:spPr>
          <a:xfrm>
            <a:off x="6343174" y="3472577"/>
            <a:ext cx="157758" cy="303490"/>
          </a:xfrm>
          <a:prstGeom prst="rect">
            <a:avLst/>
          </a:prstGeom>
          <a:noFill/>
          <a:ln/>
        </p:spPr>
        <p:txBody>
          <a:bodyPr wrap="none" rtlCol="0" anchor="t"/>
          <a:lstStyle/>
          <a:p>
            <a:pPr marL="0" indent="0" algn="ctr">
              <a:lnSpc>
                <a:spcPts val="2389"/>
              </a:lnSpc>
              <a:buNone/>
            </a:pPr>
            <a:r>
              <a:rPr lang="en-US" sz="2389" kern="0" spc="-72" dirty="0">
                <a:solidFill>
                  <a:srgbClr val="2B2E3C"/>
                </a:solidFill>
                <a:latin typeface="Bitter" pitchFamily="34" charset="0"/>
                <a:ea typeface="Bitter" pitchFamily="34" charset="-122"/>
                <a:cs typeface="Bitter" pitchFamily="34" charset="-120"/>
              </a:rPr>
              <a:t>2</a:t>
            </a:r>
            <a:endParaRPr lang="en-US" sz="2389" dirty="0"/>
          </a:p>
        </p:txBody>
      </p:sp>
      <p:sp>
        <p:nvSpPr>
          <p:cNvPr id="12" name="Text 9"/>
          <p:cNvSpPr/>
          <p:nvPr/>
        </p:nvSpPr>
        <p:spPr>
          <a:xfrm>
            <a:off x="6851928" y="3396734"/>
            <a:ext cx="3436144" cy="316111"/>
          </a:xfrm>
          <a:prstGeom prst="rect">
            <a:avLst/>
          </a:prstGeom>
          <a:noFill/>
          <a:ln/>
        </p:spPr>
        <p:txBody>
          <a:bodyPr wrap="none" rtlCol="0" anchor="t"/>
          <a:lstStyle/>
          <a:p>
            <a:pPr marL="0" indent="0">
              <a:lnSpc>
                <a:spcPts val="2489"/>
              </a:lnSpc>
              <a:buNone/>
            </a:pPr>
            <a:r>
              <a:rPr lang="en-US" sz="1991" kern="0" spc="-60" dirty="0">
                <a:solidFill>
                  <a:srgbClr val="2B2E3C"/>
                </a:solidFill>
                <a:latin typeface="Bitter" pitchFamily="34" charset="0"/>
                <a:ea typeface="Bitter" pitchFamily="34" charset="-122"/>
                <a:cs typeface="Bitter" pitchFamily="34" charset="-120"/>
              </a:rPr>
              <a:t>Math and Scientific Computing</a:t>
            </a:r>
            <a:endParaRPr lang="en-US" sz="1991" dirty="0"/>
          </a:p>
        </p:txBody>
      </p:sp>
      <p:sp>
        <p:nvSpPr>
          <p:cNvPr id="13" name="Text 10"/>
          <p:cNvSpPr/>
          <p:nvPr/>
        </p:nvSpPr>
        <p:spPr>
          <a:xfrm>
            <a:off x="6851928" y="3834170"/>
            <a:ext cx="7070407" cy="647224"/>
          </a:xfrm>
          <a:prstGeom prst="rect">
            <a:avLst/>
          </a:prstGeom>
          <a:noFill/>
          <a:ln/>
        </p:spPr>
        <p:txBody>
          <a:bodyPr wrap="square" rtlCol="0" anchor="t"/>
          <a:lstStyle/>
          <a:p>
            <a:pPr marL="0" indent="0">
              <a:lnSpc>
                <a:spcPts val="2549"/>
              </a:lnSpc>
              <a:buNone/>
            </a:pPr>
            <a:r>
              <a:rPr lang="en-US" sz="1593" kern="0" spc="-32" dirty="0">
                <a:solidFill>
                  <a:srgbClr val="2B2E3C"/>
                </a:solidFill>
                <a:latin typeface="Open Sans" pitchFamily="34" charset="0"/>
                <a:ea typeface="Open Sans" pitchFamily="34" charset="-122"/>
                <a:cs typeface="Open Sans" pitchFamily="34" charset="-120"/>
              </a:rPr>
              <a:t>Python provides a rich set of mathematical and scientific computing functions and modules, such as NumPy and SciPy.</a:t>
            </a:r>
            <a:endParaRPr lang="en-US" sz="1593" dirty="0"/>
          </a:p>
        </p:txBody>
      </p:sp>
      <p:sp>
        <p:nvSpPr>
          <p:cNvPr id="14" name="Shape 11"/>
          <p:cNvSpPr/>
          <p:nvPr/>
        </p:nvSpPr>
        <p:spPr>
          <a:xfrm>
            <a:off x="6194465" y="4911209"/>
            <a:ext cx="455176" cy="455176"/>
          </a:xfrm>
          <a:prstGeom prst="roundRect">
            <a:avLst>
              <a:gd name="adj" fmla="val 18667"/>
            </a:avLst>
          </a:prstGeom>
          <a:solidFill>
            <a:srgbClr val="FCE2CF"/>
          </a:solidFill>
          <a:ln w="7620">
            <a:solidFill>
              <a:srgbClr val="E2C8B5"/>
            </a:solidFill>
            <a:prstDash val="solid"/>
          </a:ln>
        </p:spPr>
      </p:sp>
      <p:sp>
        <p:nvSpPr>
          <p:cNvPr id="15" name="Text 12"/>
          <p:cNvSpPr/>
          <p:nvPr/>
        </p:nvSpPr>
        <p:spPr>
          <a:xfrm>
            <a:off x="6339840" y="4987052"/>
            <a:ext cx="164425" cy="303490"/>
          </a:xfrm>
          <a:prstGeom prst="rect">
            <a:avLst/>
          </a:prstGeom>
          <a:noFill/>
          <a:ln/>
        </p:spPr>
        <p:txBody>
          <a:bodyPr wrap="none" rtlCol="0" anchor="t"/>
          <a:lstStyle/>
          <a:p>
            <a:pPr marL="0" indent="0" algn="ctr">
              <a:lnSpc>
                <a:spcPts val="2389"/>
              </a:lnSpc>
              <a:buNone/>
            </a:pPr>
            <a:r>
              <a:rPr lang="en-US" sz="2389" kern="0" spc="-72" dirty="0">
                <a:solidFill>
                  <a:srgbClr val="2B2E3C"/>
                </a:solidFill>
                <a:latin typeface="Bitter" pitchFamily="34" charset="0"/>
                <a:ea typeface="Bitter" pitchFamily="34" charset="-122"/>
                <a:cs typeface="Bitter" pitchFamily="34" charset="-120"/>
              </a:rPr>
              <a:t>3</a:t>
            </a:r>
            <a:endParaRPr lang="en-US" sz="2389" dirty="0"/>
          </a:p>
        </p:txBody>
      </p:sp>
      <p:sp>
        <p:nvSpPr>
          <p:cNvPr id="16" name="Text 13"/>
          <p:cNvSpPr/>
          <p:nvPr/>
        </p:nvSpPr>
        <p:spPr>
          <a:xfrm>
            <a:off x="6851928" y="4911209"/>
            <a:ext cx="2528768" cy="316111"/>
          </a:xfrm>
          <a:prstGeom prst="rect">
            <a:avLst/>
          </a:prstGeom>
          <a:noFill/>
          <a:ln/>
        </p:spPr>
        <p:txBody>
          <a:bodyPr wrap="none" rtlCol="0" anchor="t"/>
          <a:lstStyle/>
          <a:p>
            <a:pPr marL="0" indent="0">
              <a:lnSpc>
                <a:spcPts val="2489"/>
              </a:lnSpc>
              <a:buNone/>
            </a:pPr>
            <a:r>
              <a:rPr lang="en-US" sz="1991" kern="0" spc="-60" dirty="0">
                <a:solidFill>
                  <a:srgbClr val="2B2E3C"/>
                </a:solidFill>
                <a:latin typeface="Bitter" pitchFamily="34" charset="0"/>
                <a:ea typeface="Bitter" pitchFamily="34" charset="-122"/>
                <a:cs typeface="Bitter" pitchFamily="34" charset="-120"/>
              </a:rPr>
              <a:t>Web Development</a:t>
            </a:r>
            <a:endParaRPr lang="en-US" sz="1991" dirty="0"/>
          </a:p>
        </p:txBody>
      </p:sp>
      <p:sp>
        <p:nvSpPr>
          <p:cNvPr id="17" name="Text 14"/>
          <p:cNvSpPr/>
          <p:nvPr/>
        </p:nvSpPr>
        <p:spPr>
          <a:xfrm>
            <a:off x="6851928" y="5348645"/>
            <a:ext cx="7070407" cy="647224"/>
          </a:xfrm>
          <a:prstGeom prst="rect">
            <a:avLst/>
          </a:prstGeom>
          <a:noFill/>
          <a:ln/>
        </p:spPr>
        <p:txBody>
          <a:bodyPr wrap="square" rtlCol="0" anchor="t"/>
          <a:lstStyle/>
          <a:p>
            <a:pPr marL="0" indent="0">
              <a:lnSpc>
                <a:spcPts val="2549"/>
              </a:lnSpc>
              <a:buNone/>
            </a:pPr>
            <a:r>
              <a:rPr lang="en-US" sz="1593" kern="0" spc="-32" dirty="0">
                <a:solidFill>
                  <a:srgbClr val="2B2E3C"/>
                </a:solidFill>
                <a:latin typeface="Open Sans" pitchFamily="34" charset="0"/>
                <a:ea typeface="Open Sans" pitchFamily="34" charset="-122"/>
                <a:cs typeface="Open Sans" pitchFamily="34" charset="-120"/>
              </a:rPr>
              <a:t>Python's standard library includes modules like Flask and Django for building web applications and APIs.</a:t>
            </a:r>
            <a:endParaRPr lang="en-US" sz="1593" dirty="0"/>
          </a:p>
        </p:txBody>
      </p:sp>
      <p:sp>
        <p:nvSpPr>
          <p:cNvPr id="18" name="Shape 15"/>
          <p:cNvSpPr/>
          <p:nvPr/>
        </p:nvSpPr>
        <p:spPr>
          <a:xfrm>
            <a:off x="6194465" y="6425684"/>
            <a:ext cx="455176" cy="455176"/>
          </a:xfrm>
          <a:prstGeom prst="roundRect">
            <a:avLst>
              <a:gd name="adj" fmla="val 18667"/>
            </a:avLst>
          </a:prstGeom>
          <a:solidFill>
            <a:srgbClr val="FCE2CF"/>
          </a:solidFill>
          <a:ln w="7620">
            <a:solidFill>
              <a:srgbClr val="E2C8B5"/>
            </a:solidFill>
            <a:prstDash val="solid"/>
          </a:ln>
        </p:spPr>
      </p:sp>
      <p:sp>
        <p:nvSpPr>
          <p:cNvPr id="19" name="Text 16"/>
          <p:cNvSpPr/>
          <p:nvPr/>
        </p:nvSpPr>
        <p:spPr>
          <a:xfrm>
            <a:off x="6336744" y="6501527"/>
            <a:ext cx="170497" cy="303490"/>
          </a:xfrm>
          <a:prstGeom prst="rect">
            <a:avLst/>
          </a:prstGeom>
          <a:noFill/>
          <a:ln/>
        </p:spPr>
        <p:txBody>
          <a:bodyPr wrap="none" rtlCol="0" anchor="t"/>
          <a:lstStyle/>
          <a:p>
            <a:pPr marL="0" indent="0" algn="ctr">
              <a:lnSpc>
                <a:spcPts val="2389"/>
              </a:lnSpc>
              <a:buNone/>
            </a:pPr>
            <a:r>
              <a:rPr lang="en-US" sz="2389" kern="0" spc="-72" dirty="0">
                <a:solidFill>
                  <a:srgbClr val="2B2E3C"/>
                </a:solidFill>
                <a:latin typeface="Bitter" pitchFamily="34" charset="0"/>
                <a:ea typeface="Bitter" pitchFamily="34" charset="-122"/>
                <a:cs typeface="Bitter" pitchFamily="34" charset="-120"/>
              </a:rPr>
              <a:t>4</a:t>
            </a:r>
            <a:endParaRPr lang="en-US" sz="2389" dirty="0"/>
          </a:p>
        </p:txBody>
      </p:sp>
      <p:sp>
        <p:nvSpPr>
          <p:cNvPr id="20" name="Text 17"/>
          <p:cNvSpPr/>
          <p:nvPr/>
        </p:nvSpPr>
        <p:spPr>
          <a:xfrm>
            <a:off x="6851928" y="6425684"/>
            <a:ext cx="3456027" cy="316111"/>
          </a:xfrm>
          <a:prstGeom prst="rect">
            <a:avLst/>
          </a:prstGeom>
          <a:noFill/>
          <a:ln/>
        </p:spPr>
        <p:txBody>
          <a:bodyPr wrap="none" rtlCol="0" anchor="t"/>
          <a:lstStyle/>
          <a:p>
            <a:pPr marL="0" indent="0">
              <a:lnSpc>
                <a:spcPts val="2489"/>
              </a:lnSpc>
              <a:buNone/>
            </a:pPr>
            <a:r>
              <a:rPr lang="en-US" sz="1991" kern="0" spc="-60" dirty="0">
                <a:solidFill>
                  <a:srgbClr val="2B2E3C"/>
                </a:solidFill>
                <a:latin typeface="Bitter" pitchFamily="34" charset="0"/>
                <a:ea typeface="Bitter" pitchFamily="34" charset="-122"/>
                <a:cs typeface="Bitter" pitchFamily="34" charset="-120"/>
              </a:rPr>
              <a:t>Data Analysis and Visualization</a:t>
            </a:r>
            <a:endParaRPr lang="en-US" sz="1991" dirty="0"/>
          </a:p>
        </p:txBody>
      </p:sp>
      <p:sp>
        <p:nvSpPr>
          <p:cNvPr id="21" name="Text 18"/>
          <p:cNvSpPr/>
          <p:nvPr/>
        </p:nvSpPr>
        <p:spPr>
          <a:xfrm>
            <a:off x="6851928" y="6863120"/>
            <a:ext cx="7070407" cy="647224"/>
          </a:xfrm>
          <a:prstGeom prst="rect">
            <a:avLst/>
          </a:prstGeom>
          <a:noFill/>
          <a:ln/>
        </p:spPr>
        <p:txBody>
          <a:bodyPr wrap="square" rtlCol="0" anchor="t"/>
          <a:lstStyle/>
          <a:p>
            <a:pPr marL="0" indent="0">
              <a:lnSpc>
                <a:spcPts val="2549"/>
              </a:lnSpc>
              <a:buNone/>
            </a:pPr>
            <a:r>
              <a:rPr lang="en-US" sz="1593" kern="0" spc="-32" dirty="0">
                <a:solidFill>
                  <a:srgbClr val="2B2E3C"/>
                </a:solidFill>
                <a:latin typeface="Open Sans" pitchFamily="34" charset="0"/>
                <a:ea typeface="Open Sans" pitchFamily="34" charset="-122"/>
                <a:cs typeface="Open Sans" pitchFamily="34" charset="-120"/>
              </a:rPr>
              <a:t>Python's data analysis and visualization capabilities are enhanced by libraries like Pandas and Matplotlib.</a:t>
            </a:r>
            <a:endParaRPr lang="en-US" sz="15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9473" y="953095"/>
            <a:ext cx="7593449" cy="690324"/>
          </a:xfrm>
          <a:prstGeom prst="rect">
            <a:avLst/>
          </a:prstGeom>
          <a:noFill/>
          <a:ln/>
        </p:spPr>
        <p:txBody>
          <a:bodyPr wrap="none" rtlCol="0" anchor="t"/>
          <a:lstStyle/>
          <a:p>
            <a:pPr marL="0" indent="0">
              <a:lnSpc>
                <a:spcPts val="5436"/>
              </a:lnSpc>
              <a:buNone/>
            </a:pPr>
            <a:r>
              <a:rPr lang="en-US" sz="4349" kern="0" spc="-130" dirty="0">
                <a:solidFill>
                  <a:srgbClr val="2C3F42"/>
                </a:solidFill>
                <a:latin typeface="Bitter" pitchFamily="34" charset="0"/>
                <a:ea typeface="Bitter" pitchFamily="34" charset="-122"/>
                <a:cs typeface="Bitter" pitchFamily="34" charset="-120"/>
              </a:rPr>
              <a:t>File I/O and Exception Handling</a:t>
            </a:r>
            <a:endParaRPr lang="en-US" sz="4349" dirty="0"/>
          </a:p>
        </p:txBody>
      </p:sp>
      <p:pic>
        <p:nvPicPr>
          <p:cNvPr id="6" name="Image 1" descr="preencoded.png"/>
          <p:cNvPicPr>
            <a:picLocks noChangeAspect="1"/>
          </p:cNvPicPr>
          <p:nvPr/>
        </p:nvPicPr>
        <p:blipFill>
          <a:blip r:embed="rId4"/>
          <a:stretch>
            <a:fillRect/>
          </a:stretch>
        </p:blipFill>
        <p:spPr>
          <a:xfrm>
            <a:off x="6259473" y="1974771"/>
            <a:ext cx="1104543" cy="1767245"/>
          </a:xfrm>
          <a:prstGeom prst="rect">
            <a:avLst/>
          </a:prstGeom>
        </p:spPr>
      </p:pic>
      <p:sp>
        <p:nvSpPr>
          <p:cNvPr id="7" name="Text 3"/>
          <p:cNvSpPr/>
          <p:nvPr/>
        </p:nvSpPr>
        <p:spPr>
          <a:xfrm>
            <a:off x="7695367" y="2195632"/>
            <a:ext cx="2761298" cy="345043"/>
          </a:xfrm>
          <a:prstGeom prst="rect">
            <a:avLst/>
          </a:prstGeom>
          <a:noFill/>
          <a:ln/>
        </p:spPr>
        <p:txBody>
          <a:bodyPr wrap="none" rtlCol="0" anchor="t"/>
          <a:lstStyle/>
          <a:p>
            <a:pPr marL="0" indent="0" algn="l">
              <a:lnSpc>
                <a:spcPts val="2718"/>
              </a:lnSpc>
              <a:buNone/>
            </a:pPr>
            <a:r>
              <a:rPr lang="en-US" sz="2174" kern="0" spc="-65" dirty="0">
                <a:solidFill>
                  <a:srgbClr val="2B2E3C"/>
                </a:solidFill>
                <a:latin typeface="Bitter" pitchFamily="34" charset="0"/>
                <a:ea typeface="Bitter" pitchFamily="34" charset="-122"/>
                <a:cs typeface="Bitter" pitchFamily="34" charset="-120"/>
              </a:rPr>
              <a:t>Reading Files</a:t>
            </a:r>
            <a:endParaRPr lang="en-US" sz="2174" dirty="0"/>
          </a:p>
        </p:txBody>
      </p:sp>
      <p:sp>
        <p:nvSpPr>
          <p:cNvPr id="8" name="Text 4"/>
          <p:cNvSpPr/>
          <p:nvPr/>
        </p:nvSpPr>
        <p:spPr>
          <a:xfrm>
            <a:off x="7695367" y="2673191"/>
            <a:ext cx="6161961" cy="706755"/>
          </a:xfrm>
          <a:prstGeom prst="rect">
            <a:avLst/>
          </a:prstGeom>
          <a:noFill/>
          <a:ln/>
        </p:spPr>
        <p:txBody>
          <a:bodyPr wrap="square" rtlCol="0" anchor="t"/>
          <a:lstStyle/>
          <a:p>
            <a:pPr marL="0" indent="0" algn="l">
              <a:lnSpc>
                <a:spcPts val="2783"/>
              </a:lnSpc>
              <a:buNone/>
            </a:pPr>
            <a:r>
              <a:rPr lang="en-US" sz="1739" kern="0" spc="-35" dirty="0">
                <a:solidFill>
                  <a:srgbClr val="2B2E3C"/>
                </a:solidFill>
                <a:latin typeface="Open Sans" pitchFamily="34" charset="0"/>
                <a:ea typeface="Open Sans" pitchFamily="34" charset="-122"/>
                <a:cs typeface="Open Sans" pitchFamily="34" charset="-120"/>
              </a:rPr>
              <a:t>Python provides built-in functions like open() and read() to read data from files.</a:t>
            </a:r>
            <a:endParaRPr lang="en-US" sz="1739" dirty="0"/>
          </a:p>
        </p:txBody>
      </p:sp>
      <p:pic>
        <p:nvPicPr>
          <p:cNvPr id="9" name="Image 2" descr="preencoded.png"/>
          <p:cNvPicPr>
            <a:picLocks noChangeAspect="1"/>
          </p:cNvPicPr>
          <p:nvPr/>
        </p:nvPicPr>
        <p:blipFill>
          <a:blip r:embed="rId5"/>
          <a:stretch>
            <a:fillRect/>
          </a:stretch>
        </p:blipFill>
        <p:spPr>
          <a:xfrm>
            <a:off x="6259473" y="3742015"/>
            <a:ext cx="1104543" cy="1767245"/>
          </a:xfrm>
          <a:prstGeom prst="rect">
            <a:avLst/>
          </a:prstGeom>
        </p:spPr>
      </p:pic>
      <p:sp>
        <p:nvSpPr>
          <p:cNvPr id="10" name="Text 5"/>
          <p:cNvSpPr/>
          <p:nvPr/>
        </p:nvSpPr>
        <p:spPr>
          <a:xfrm>
            <a:off x="7695367" y="3962876"/>
            <a:ext cx="2761298" cy="345043"/>
          </a:xfrm>
          <a:prstGeom prst="rect">
            <a:avLst/>
          </a:prstGeom>
          <a:noFill/>
          <a:ln/>
        </p:spPr>
        <p:txBody>
          <a:bodyPr wrap="none" rtlCol="0" anchor="t"/>
          <a:lstStyle/>
          <a:p>
            <a:pPr marL="0" indent="0" algn="l">
              <a:lnSpc>
                <a:spcPts val="2718"/>
              </a:lnSpc>
              <a:buNone/>
            </a:pPr>
            <a:r>
              <a:rPr lang="en-US" sz="2174" kern="0" spc="-65" dirty="0">
                <a:solidFill>
                  <a:srgbClr val="2B2E3C"/>
                </a:solidFill>
                <a:latin typeface="Bitter" pitchFamily="34" charset="0"/>
                <a:ea typeface="Bitter" pitchFamily="34" charset="-122"/>
                <a:cs typeface="Bitter" pitchFamily="34" charset="-120"/>
              </a:rPr>
              <a:t>Writing Files</a:t>
            </a:r>
            <a:endParaRPr lang="en-US" sz="2174" dirty="0"/>
          </a:p>
        </p:txBody>
      </p:sp>
      <p:sp>
        <p:nvSpPr>
          <p:cNvPr id="11" name="Text 6"/>
          <p:cNvSpPr/>
          <p:nvPr/>
        </p:nvSpPr>
        <p:spPr>
          <a:xfrm>
            <a:off x="7695367" y="4440436"/>
            <a:ext cx="6161961" cy="706755"/>
          </a:xfrm>
          <a:prstGeom prst="rect">
            <a:avLst/>
          </a:prstGeom>
          <a:noFill/>
          <a:ln/>
        </p:spPr>
        <p:txBody>
          <a:bodyPr wrap="square" rtlCol="0" anchor="t"/>
          <a:lstStyle/>
          <a:p>
            <a:pPr marL="0" indent="0" algn="l">
              <a:lnSpc>
                <a:spcPts val="2783"/>
              </a:lnSpc>
              <a:buNone/>
            </a:pPr>
            <a:r>
              <a:rPr lang="en-US" sz="1739" kern="0" spc="-35" dirty="0">
                <a:solidFill>
                  <a:srgbClr val="2B2E3C"/>
                </a:solidFill>
                <a:latin typeface="Open Sans" pitchFamily="34" charset="0"/>
                <a:ea typeface="Open Sans" pitchFamily="34" charset="-122"/>
                <a:cs typeface="Open Sans" pitchFamily="34" charset="-120"/>
              </a:rPr>
              <a:t>The open() function can also be used to write data to files, with methods like write() and close().</a:t>
            </a:r>
            <a:endParaRPr lang="en-US" sz="1739" dirty="0"/>
          </a:p>
        </p:txBody>
      </p:sp>
      <p:pic>
        <p:nvPicPr>
          <p:cNvPr id="12" name="Image 3" descr="preencoded.png"/>
          <p:cNvPicPr>
            <a:picLocks noChangeAspect="1"/>
          </p:cNvPicPr>
          <p:nvPr/>
        </p:nvPicPr>
        <p:blipFill>
          <a:blip r:embed="rId6"/>
          <a:stretch>
            <a:fillRect/>
          </a:stretch>
        </p:blipFill>
        <p:spPr>
          <a:xfrm>
            <a:off x="6259473" y="5509260"/>
            <a:ext cx="1104543" cy="1767245"/>
          </a:xfrm>
          <a:prstGeom prst="rect">
            <a:avLst/>
          </a:prstGeom>
        </p:spPr>
      </p:pic>
      <p:sp>
        <p:nvSpPr>
          <p:cNvPr id="13" name="Text 7"/>
          <p:cNvSpPr/>
          <p:nvPr/>
        </p:nvSpPr>
        <p:spPr>
          <a:xfrm>
            <a:off x="7695367" y="5730121"/>
            <a:ext cx="2761298" cy="345043"/>
          </a:xfrm>
          <a:prstGeom prst="rect">
            <a:avLst/>
          </a:prstGeom>
          <a:noFill/>
          <a:ln/>
        </p:spPr>
        <p:txBody>
          <a:bodyPr wrap="none" rtlCol="0" anchor="t"/>
          <a:lstStyle/>
          <a:p>
            <a:pPr marL="0" indent="0" algn="l">
              <a:lnSpc>
                <a:spcPts val="2718"/>
              </a:lnSpc>
              <a:buNone/>
            </a:pPr>
            <a:r>
              <a:rPr lang="en-US" sz="2174" kern="0" spc="-65" dirty="0">
                <a:solidFill>
                  <a:srgbClr val="2B2E3C"/>
                </a:solidFill>
                <a:latin typeface="Bitter" pitchFamily="34" charset="0"/>
                <a:ea typeface="Bitter" pitchFamily="34" charset="-122"/>
                <a:cs typeface="Bitter" pitchFamily="34" charset="-120"/>
              </a:rPr>
              <a:t>Exception Handling</a:t>
            </a:r>
            <a:endParaRPr lang="en-US" sz="2174" dirty="0"/>
          </a:p>
        </p:txBody>
      </p:sp>
      <p:sp>
        <p:nvSpPr>
          <p:cNvPr id="14" name="Text 8"/>
          <p:cNvSpPr/>
          <p:nvPr/>
        </p:nvSpPr>
        <p:spPr>
          <a:xfrm>
            <a:off x="7695367" y="6207681"/>
            <a:ext cx="6161961" cy="706755"/>
          </a:xfrm>
          <a:prstGeom prst="rect">
            <a:avLst/>
          </a:prstGeom>
          <a:noFill/>
          <a:ln/>
        </p:spPr>
        <p:txBody>
          <a:bodyPr wrap="square" rtlCol="0" anchor="t"/>
          <a:lstStyle/>
          <a:p>
            <a:pPr marL="0" indent="0" algn="l">
              <a:lnSpc>
                <a:spcPts val="2783"/>
              </a:lnSpc>
              <a:buNone/>
            </a:pPr>
            <a:r>
              <a:rPr lang="en-US" sz="1739" kern="0" spc="-35" dirty="0">
                <a:solidFill>
                  <a:srgbClr val="2B2E3C"/>
                </a:solidFill>
                <a:latin typeface="Open Sans" pitchFamily="34" charset="0"/>
                <a:ea typeface="Open Sans" pitchFamily="34" charset="-122"/>
                <a:cs typeface="Open Sans" pitchFamily="34" charset="-120"/>
              </a:rPr>
              <a:t>Python's try-except blocks allow you to handle exceptions that may occur during file I/O operations.</a:t>
            </a:r>
            <a:endParaRPr lang="en-US" sz="173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2461498"/>
          </a:xfrm>
          <a:prstGeom prst="rect">
            <a:avLst/>
          </a:prstGeom>
        </p:spPr>
      </p:pic>
      <p:sp>
        <p:nvSpPr>
          <p:cNvPr id="5" name="Text 2"/>
          <p:cNvSpPr/>
          <p:nvPr/>
        </p:nvSpPr>
        <p:spPr>
          <a:xfrm>
            <a:off x="1936671" y="3012162"/>
            <a:ext cx="9318784" cy="615315"/>
          </a:xfrm>
          <a:prstGeom prst="rect">
            <a:avLst/>
          </a:prstGeom>
          <a:noFill/>
          <a:ln/>
        </p:spPr>
        <p:txBody>
          <a:bodyPr wrap="none" rtlCol="0" anchor="t"/>
          <a:lstStyle/>
          <a:p>
            <a:pPr marL="0" indent="0">
              <a:lnSpc>
                <a:spcPts val="4846"/>
              </a:lnSpc>
              <a:buNone/>
            </a:pPr>
            <a:r>
              <a:rPr lang="en-US" sz="3877" kern="0" spc="-116" dirty="0">
                <a:solidFill>
                  <a:srgbClr val="2C3F42"/>
                </a:solidFill>
                <a:latin typeface="Bitter" pitchFamily="34" charset="0"/>
                <a:ea typeface="Bitter" pitchFamily="34" charset="-122"/>
                <a:cs typeface="Bitter" pitchFamily="34" charset="-120"/>
              </a:rPr>
              <a:t>Python Packages and Virtual Environments</a:t>
            </a:r>
            <a:endParaRPr lang="en-US" sz="3877" dirty="0"/>
          </a:p>
        </p:txBody>
      </p:sp>
      <p:sp>
        <p:nvSpPr>
          <p:cNvPr id="6" name="Shape 3"/>
          <p:cNvSpPr/>
          <p:nvPr/>
        </p:nvSpPr>
        <p:spPr>
          <a:xfrm>
            <a:off x="1936671" y="3922752"/>
            <a:ext cx="5280184" cy="1779627"/>
          </a:xfrm>
          <a:prstGeom prst="roundRect">
            <a:avLst>
              <a:gd name="adj" fmla="val 4648"/>
            </a:avLst>
          </a:prstGeom>
          <a:solidFill>
            <a:srgbClr val="FCE2CF"/>
          </a:solidFill>
          <a:ln w="7620">
            <a:solidFill>
              <a:srgbClr val="E2C8B5"/>
            </a:solidFill>
            <a:prstDash val="solid"/>
          </a:ln>
        </p:spPr>
      </p:sp>
      <p:sp>
        <p:nvSpPr>
          <p:cNvPr id="7" name="Text 4"/>
          <p:cNvSpPr/>
          <p:nvPr/>
        </p:nvSpPr>
        <p:spPr>
          <a:xfrm>
            <a:off x="2141101" y="4127183"/>
            <a:ext cx="2461498" cy="307538"/>
          </a:xfrm>
          <a:prstGeom prst="rect">
            <a:avLst/>
          </a:prstGeom>
          <a:noFill/>
          <a:ln/>
        </p:spPr>
        <p:txBody>
          <a:bodyPr wrap="none" rtlCol="0" anchor="t"/>
          <a:lstStyle/>
          <a:p>
            <a:pPr marL="0" indent="0">
              <a:lnSpc>
                <a:spcPts val="2423"/>
              </a:lnSpc>
              <a:buNone/>
            </a:pPr>
            <a:r>
              <a:rPr lang="en-US" sz="1938" kern="0" spc="-58" dirty="0">
                <a:solidFill>
                  <a:srgbClr val="2B2E3C"/>
                </a:solidFill>
                <a:latin typeface="Bitter" pitchFamily="34" charset="0"/>
                <a:ea typeface="Bitter" pitchFamily="34" charset="-122"/>
                <a:cs typeface="Bitter" pitchFamily="34" charset="-120"/>
              </a:rPr>
              <a:t>Packages</a:t>
            </a:r>
            <a:endParaRPr lang="en-US" sz="1938" dirty="0"/>
          </a:p>
        </p:txBody>
      </p:sp>
      <p:sp>
        <p:nvSpPr>
          <p:cNvPr id="8" name="Text 5"/>
          <p:cNvSpPr/>
          <p:nvPr/>
        </p:nvSpPr>
        <p:spPr>
          <a:xfrm>
            <a:off x="2141101" y="4552831"/>
            <a:ext cx="4871323" cy="945118"/>
          </a:xfrm>
          <a:prstGeom prst="rect">
            <a:avLst/>
          </a:prstGeom>
          <a:noFill/>
          <a:ln/>
        </p:spPr>
        <p:txBody>
          <a:bodyPr wrap="square" rtlCol="0" anchor="t"/>
          <a:lstStyle/>
          <a:p>
            <a:pPr marL="0" indent="0">
              <a:lnSpc>
                <a:spcPts val="2481"/>
              </a:lnSpc>
              <a:buNone/>
            </a:pPr>
            <a:r>
              <a:rPr lang="en-US" sz="1551" kern="0" spc="-31" dirty="0">
                <a:solidFill>
                  <a:srgbClr val="2B2E3C"/>
                </a:solidFill>
                <a:latin typeface="Open Sans" pitchFamily="34" charset="0"/>
                <a:ea typeface="Open Sans" pitchFamily="34" charset="-122"/>
                <a:cs typeface="Open Sans" pitchFamily="34" charset="-120"/>
              </a:rPr>
              <a:t>Python packages are collections of modules that can be installed and used in your projects, providing additional functionality.</a:t>
            </a:r>
            <a:endParaRPr lang="en-US" sz="1551" dirty="0"/>
          </a:p>
        </p:txBody>
      </p:sp>
      <p:sp>
        <p:nvSpPr>
          <p:cNvPr id="9" name="Shape 6"/>
          <p:cNvSpPr/>
          <p:nvPr/>
        </p:nvSpPr>
        <p:spPr>
          <a:xfrm>
            <a:off x="7413665" y="3922752"/>
            <a:ext cx="5280184" cy="1779627"/>
          </a:xfrm>
          <a:prstGeom prst="roundRect">
            <a:avLst>
              <a:gd name="adj" fmla="val 4648"/>
            </a:avLst>
          </a:prstGeom>
          <a:solidFill>
            <a:srgbClr val="FCE2CF"/>
          </a:solidFill>
          <a:ln w="7620">
            <a:solidFill>
              <a:srgbClr val="E2C8B5"/>
            </a:solidFill>
            <a:prstDash val="solid"/>
          </a:ln>
        </p:spPr>
      </p:sp>
      <p:sp>
        <p:nvSpPr>
          <p:cNvPr id="10" name="Text 7"/>
          <p:cNvSpPr/>
          <p:nvPr/>
        </p:nvSpPr>
        <p:spPr>
          <a:xfrm>
            <a:off x="7618095" y="4127183"/>
            <a:ext cx="2461498" cy="307538"/>
          </a:xfrm>
          <a:prstGeom prst="rect">
            <a:avLst/>
          </a:prstGeom>
          <a:noFill/>
          <a:ln/>
        </p:spPr>
        <p:txBody>
          <a:bodyPr wrap="none" rtlCol="0" anchor="t"/>
          <a:lstStyle/>
          <a:p>
            <a:pPr marL="0" indent="0">
              <a:lnSpc>
                <a:spcPts val="2423"/>
              </a:lnSpc>
              <a:buNone/>
            </a:pPr>
            <a:r>
              <a:rPr lang="en-US" sz="1938" kern="0" spc="-58" dirty="0">
                <a:solidFill>
                  <a:srgbClr val="2B2E3C"/>
                </a:solidFill>
                <a:latin typeface="Bitter" pitchFamily="34" charset="0"/>
                <a:ea typeface="Bitter" pitchFamily="34" charset="-122"/>
                <a:cs typeface="Bitter" pitchFamily="34" charset="-120"/>
              </a:rPr>
              <a:t>Virtual Environments</a:t>
            </a:r>
            <a:endParaRPr lang="en-US" sz="1938" dirty="0"/>
          </a:p>
        </p:txBody>
      </p:sp>
      <p:sp>
        <p:nvSpPr>
          <p:cNvPr id="11" name="Text 8"/>
          <p:cNvSpPr/>
          <p:nvPr/>
        </p:nvSpPr>
        <p:spPr>
          <a:xfrm>
            <a:off x="7618095" y="4552831"/>
            <a:ext cx="4871323" cy="945118"/>
          </a:xfrm>
          <a:prstGeom prst="rect">
            <a:avLst/>
          </a:prstGeom>
          <a:noFill/>
          <a:ln/>
        </p:spPr>
        <p:txBody>
          <a:bodyPr wrap="square" rtlCol="0" anchor="t"/>
          <a:lstStyle/>
          <a:p>
            <a:pPr marL="0" indent="0">
              <a:lnSpc>
                <a:spcPts val="2481"/>
              </a:lnSpc>
              <a:buNone/>
            </a:pPr>
            <a:r>
              <a:rPr lang="en-US" sz="1551" kern="0" spc="-31" dirty="0">
                <a:solidFill>
                  <a:srgbClr val="2B2E3C"/>
                </a:solidFill>
                <a:latin typeface="Open Sans" pitchFamily="34" charset="0"/>
                <a:ea typeface="Open Sans" pitchFamily="34" charset="-122"/>
                <a:cs typeface="Open Sans" pitchFamily="34" charset="-120"/>
              </a:rPr>
              <a:t>Virtual environments allow you to create isolated Python environments with their own dependencies, preventing version conflicts.</a:t>
            </a:r>
            <a:endParaRPr lang="en-US" sz="1551" dirty="0"/>
          </a:p>
        </p:txBody>
      </p:sp>
      <p:sp>
        <p:nvSpPr>
          <p:cNvPr id="12" name="Shape 9"/>
          <p:cNvSpPr/>
          <p:nvPr/>
        </p:nvSpPr>
        <p:spPr>
          <a:xfrm>
            <a:off x="1936671" y="5899190"/>
            <a:ext cx="5280184" cy="1779627"/>
          </a:xfrm>
          <a:prstGeom prst="roundRect">
            <a:avLst>
              <a:gd name="adj" fmla="val 4648"/>
            </a:avLst>
          </a:prstGeom>
          <a:solidFill>
            <a:srgbClr val="FCE2CF"/>
          </a:solidFill>
          <a:ln w="7620">
            <a:solidFill>
              <a:srgbClr val="E2C8B5"/>
            </a:solidFill>
            <a:prstDash val="solid"/>
          </a:ln>
        </p:spPr>
      </p:sp>
      <p:sp>
        <p:nvSpPr>
          <p:cNvPr id="13" name="Text 10"/>
          <p:cNvSpPr/>
          <p:nvPr/>
        </p:nvSpPr>
        <p:spPr>
          <a:xfrm>
            <a:off x="2141101" y="6103620"/>
            <a:ext cx="2461498" cy="307538"/>
          </a:xfrm>
          <a:prstGeom prst="rect">
            <a:avLst/>
          </a:prstGeom>
          <a:noFill/>
          <a:ln/>
        </p:spPr>
        <p:txBody>
          <a:bodyPr wrap="none" rtlCol="0" anchor="t"/>
          <a:lstStyle/>
          <a:p>
            <a:pPr marL="0" indent="0">
              <a:lnSpc>
                <a:spcPts val="2423"/>
              </a:lnSpc>
              <a:buNone/>
            </a:pPr>
            <a:r>
              <a:rPr lang="en-US" sz="1938" kern="0" spc="-58" dirty="0">
                <a:solidFill>
                  <a:srgbClr val="2B2E3C"/>
                </a:solidFill>
                <a:latin typeface="Bitter" pitchFamily="34" charset="0"/>
                <a:ea typeface="Bitter" pitchFamily="34" charset="-122"/>
                <a:cs typeface="Bitter" pitchFamily="34" charset="-120"/>
              </a:rPr>
              <a:t>Package Managers</a:t>
            </a:r>
            <a:endParaRPr lang="en-US" sz="1938" dirty="0"/>
          </a:p>
        </p:txBody>
      </p:sp>
      <p:sp>
        <p:nvSpPr>
          <p:cNvPr id="14" name="Text 11"/>
          <p:cNvSpPr/>
          <p:nvPr/>
        </p:nvSpPr>
        <p:spPr>
          <a:xfrm>
            <a:off x="2141101" y="6529268"/>
            <a:ext cx="4871323" cy="945118"/>
          </a:xfrm>
          <a:prstGeom prst="rect">
            <a:avLst/>
          </a:prstGeom>
          <a:noFill/>
          <a:ln/>
        </p:spPr>
        <p:txBody>
          <a:bodyPr wrap="square" rtlCol="0" anchor="t"/>
          <a:lstStyle/>
          <a:p>
            <a:pPr marL="0" indent="0">
              <a:lnSpc>
                <a:spcPts val="2481"/>
              </a:lnSpc>
              <a:buNone/>
            </a:pPr>
            <a:r>
              <a:rPr lang="en-US" sz="1551" kern="0" spc="-31" dirty="0">
                <a:solidFill>
                  <a:srgbClr val="2B2E3C"/>
                </a:solidFill>
                <a:latin typeface="Open Sans" pitchFamily="34" charset="0"/>
                <a:ea typeface="Open Sans" pitchFamily="34" charset="-122"/>
                <a:cs typeface="Open Sans" pitchFamily="34" charset="-120"/>
              </a:rPr>
              <a:t>Tools like pip and conda make it easy to install, upgrade, and manage Python packages and their dependencies.</a:t>
            </a:r>
            <a:endParaRPr lang="en-US" sz="1551" dirty="0"/>
          </a:p>
        </p:txBody>
      </p:sp>
      <p:sp>
        <p:nvSpPr>
          <p:cNvPr id="15" name="Shape 12"/>
          <p:cNvSpPr/>
          <p:nvPr/>
        </p:nvSpPr>
        <p:spPr>
          <a:xfrm>
            <a:off x="7413665" y="5899190"/>
            <a:ext cx="5280184" cy="1779627"/>
          </a:xfrm>
          <a:prstGeom prst="roundRect">
            <a:avLst>
              <a:gd name="adj" fmla="val 4648"/>
            </a:avLst>
          </a:prstGeom>
          <a:solidFill>
            <a:srgbClr val="FCE2CF"/>
          </a:solidFill>
          <a:ln w="7620">
            <a:solidFill>
              <a:srgbClr val="E2C8B5"/>
            </a:solidFill>
            <a:prstDash val="solid"/>
          </a:ln>
        </p:spPr>
      </p:sp>
      <p:sp>
        <p:nvSpPr>
          <p:cNvPr id="16" name="Text 13"/>
          <p:cNvSpPr/>
          <p:nvPr/>
        </p:nvSpPr>
        <p:spPr>
          <a:xfrm>
            <a:off x="7618095" y="6103620"/>
            <a:ext cx="2461498" cy="307538"/>
          </a:xfrm>
          <a:prstGeom prst="rect">
            <a:avLst/>
          </a:prstGeom>
          <a:noFill/>
          <a:ln/>
        </p:spPr>
        <p:txBody>
          <a:bodyPr wrap="none" rtlCol="0" anchor="t"/>
          <a:lstStyle/>
          <a:p>
            <a:pPr marL="0" indent="0">
              <a:lnSpc>
                <a:spcPts val="2423"/>
              </a:lnSpc>
              <a:buNone/>
            </a:pPr>
            <a:r>
              <a:rPr lang="en-US" sz="1938" kern="0" spc="-58" dirty="0">
                <a:solidFill>
                  <a:srgbClr val="2B2E3C"/>
                </a:solidFill>
                <a:latin typeface="Bitter" pitchFamily="34" charset="0"/>
                <a:ea typeface="Bitter" pitchFamily="34" charset="-122"/>
                <a:cs typeface="Bitter" pitchFamily="34" charset="-120"/>
              </a:rPr>
              <a:t>Deployment</a:t>
            </a:r>
            <a:endParaRPr lang="en-US" sz="1938" dirty="0"/>
          </a:p>
        </p:txBody>
      </p:sp>
      <p:sp>
        <p:nvSpPr>
          <p:cNvPr id="17" name="Text 14"/>
          <p:cNvSpPr/>
          <p:nvPr/>
        </p:nvSpPr>
        <p:spPr>
          <a:xfrm>
            <a:off x="7618095" y="6529268"/>
            <a:ext cx="4871323" cy="945118"/>
          </a:xfrm>
          <a:prstGeom prst="rect">
            <a:avLst/>
          </a:prstGeom>
          <a:noFill/>
          <a:ln/>
        </p:spPr>
        <p:txBody>
          <a:bodyPr wrap="square" rtlCol="0" anchor="t"/>
          <a:lstStyle/>
          <a:p>
            <a:pPr marL="0" indent="0">
              <a:lnSpc>
                <a:spcPts val="2481"/>
              </a:lnSpc>
              <a:buNone/>
            </a:pPr>
            <a:r>
              <a:rPr lang="en-US" sz="1551" kern="0" spc="-31" dirty="0">
                <a:solidFill>
                  <a:srgbClr val="2B2E3C"/>
                </a:solidFill>
                <a:latin typeface="Open Sans" pitchFamily="34" charset="0"/>
                <a:ea typeface="Open Sans" pitchFamily="34" charset="-122"/>
                <a:cs typeface="Open Sans" pitchFamily="34" charset="-120"/>
              </a:rPr>
              <a:t>Virtual environments also simplify the deployment of Python applications, ensuring consistent environments across different systems.</a:t>
            </a:r>
            <a:endParaRPr lang="en-US" sz="155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18329"/>
            <a:ext cx="7934325" cy="1080135"/>
          </a:xfrm>
          <a:prstGeom prst="rect">
            <a:avLst/>
          </a:prstGeom>
          <a:noFill/>
          <a:ln/>
        </p:spPr>
        <p:txBody>
          <a:bodyPr wrap="square" rtlCol="0" anchor="t"/>
          <a:lstStyle/>
          <a:p>
            <a:pPr marL="0" indent="0">
              <a:lnSpc>
                <a:spcPts val="4253"/>
              </a:lnSpc>
              <a:buNone/>
            </a:pPr>
            <a:r>
              <a:rPr lang="en-US" sz="3402" kern="0" spc="-102" dirty="0">
                <a:solidFill>
                  <a:srgbClr val="2C3F42"/>
                </a:solidFill>
                <a:latin typeface="Bitter" pitchFamily="34" charset="0"/>
                <a:ea typeface="Bitter" pitchFamily="34" charset="-122"/>
                <a:cs typeface="Bitter" pitchFamily="34" charset="-120"/>
              </a:rPr>
              <a:t>Python for Data Analysis and Visualization</a:t>
            </a:r>
            <a:endParaRPr lang="en-US" sz="3402" dirty="0"/>
          </a:p>
        </p:txBody>
      </p:sp>
      <p:sp>
        <p:nvSpPr>
          <p:cNvPr id="6" name="Shape 3"/>
          <p:cNvSpPr/>
          <p:nvPr/>
        </p:nvSpPr>
        <p:spPr>
          <a:xfrm>
            <a:off x="604837" y="2257663"/>
            <a:ext cx="7934325" cy="5053608"/>
          </a:xfrm>
          <a:prstGeom prst="roundRect">
            <a:avLst>
              <a:gd name="adj" fmla="val 1436"/>
            </a:avLst>
          </a:prstGeom>
          <a:noFill/>
          <a:ln w="7620">
            <a:solidFill>
              <a:srgbClr val="000000">
                <a:alpha val="8000"/>
              </a:srgbClr>
            </a:solidFill>
            <a:prstDash val="solid"/>
          </a:ln>
        </p:spPr>
      </p:sp>
      <p:sp>
        <p:nvSpPr>
          <p:cNvPr id="7" name="Shape 4"/>
          <p:cNvSpPr/>
          <p:nvPr/>
        </p:nvSpPr>
        <p:spPr>
          <a:xfrm>
            <a:off x="612458" y="2265283"/>
            <a:ext cx="7919085" cy="1052155"/>
          </a:xfrm>
          <a:prstGeom prst="rect">
            <a:avLst/>
          </a:prstGeom>
          <a:solidFill>
            <a:srgbClr val="FFFFFF">
              <a:alpha val="4000"/>
            </a:srgbClr>
          </a:solidFill>
          <a:ln/>
        </p:spPr>
      </p:sp>
      <p:sp>
        <p:nvSpPr>
          <p:cNvPr id="8" name="Text 5"/>
          <p:cNvSpPr/>
          <p:nvPr/>
        </p:nvSpPr>
        <p:spPr>
          <a:xfrm>
            <a:off x="785217" y="2376488"/>
            <a:ext cx="3610213" cy="276582"/>
          </a:xfrm>
          <a:prstGeom prst="rect">
            <a:avLst/>
          </a:prstGeom>
          <a:noFill/>
          <a:ln/>
        </p:spPr>
        <p:txBody>
          <a:bodyPr wrap="non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NumPy</a:t>
            </a:r>
            <a:endParaRPr lang="en-US" sz="1361" dirty="0"/>
          </a:p>
        </p:txBody>
      </p:sp>
      <p:sp>
        <p:nvSpPr>
          <p:cNvPr id="9" name="Text 6"/>
          <p:cNvSpPr/>
          <p:nvPr/>
        </p:nvSpPr>
        <p:spPr>
          <a:xfrm>
            <a:off x="4748570" y="2376488"/>
            <a:ext cx="3610213" cy="829747"/>
          </a:xfrm>
          <a:prstGeom prst="rect">
            <a:avLst/>
          </a:prstGeom>
          <a:noFill/>
          <a:ln/>
        </p:spPr>
        <p:txBody>
          <a:bodyPr wrap="squar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Powerful library for numerical computing, including support for large, multi-dimensional arrays and matrices.</a:t>
            </a:r>
            <a:endParaRPr lang="en-US" sz="1361" dirty="0"/>
          </a:p>
        </p:txBody>
      </p:sp>
      <p:sp>
        <p:nvSpPr>
          <p:cNvPr id="10" name="Shape 7"/>
          <p:cNvSpPr/>
          <p:nvPr/>
        </p:nvSpPr>
        <p:spPr>
          <a:xfrm>
            <a:off x="612458" y="3317438"/>
            <a:ext cx="7919085" cy="1605320"/>
          </a:xfrm>
          <a:prstGeom prst="rect">
            <a:avLst/>
          </a:prstGeom>
          <a:solidFill>
            <a:srgbClr val="000000">
              <a:alpha val="4000"/>
            </a:srgbClr>
          </a:solidFill>
          <a:ln/>
        </p:spPr>
      </p:sp>
      <p:sp>
        <p:nvSpPr>
          <p:cNvPr id="11" name="Text 8"/>
          <p:cNvSpPr/>
          <p:nvPr/>
        </p:nvSpPr>
        <p:spPr>
          <a:xfrm>
            <a:off x="785217" y="3428643"/>
            <a:ext cx="3610213" cy="276582"/>
          </a:xfrm>
          <a:prstGeom prst="rect">
            <a:avLst/>
          </a:prstGeom>
          <a:noFill/>
          <a:ln/>
        </p:spPr>
        <p:txBody>
          <a:bodyPr wrap="non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Pandas</a:t>
            </a:r>
            <a:endParaRPr lang="en-US" sz="1361" dirty="0"/>
          </a:p>
        </p:txBody>
      </p:sp>
      <p:sp>
        <p:nvSpPr>
          <p:cNvPr id="12" name="Text 9"/>
          <p:cNvSpPr/>
          <p:nvPr/>
        </p:nvSpPr>
        <p:spPr>
          <a:xfrm>
            <a:off x="4748570" y="3428643"/>
            <a:ext cx="3610213" cy="1382911"/>
          </a:xfrm>
          <a:prstGeom prst="rect">
            <a:avLst/>
          </a:prstGeom>
          <a:noFill/>
          <a:ln/>
        </p:spPr>
        <p:txBody>
          <a:bodyPr wrap="squar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Provides high-performance, easy-to-use data structures and data analysis tools for working with structured (tabular, multidimensional, potentially heterogeneous) and time series data.</a:t>
            </a:r>
            <a:endParaRPr lang="en-US" sz="1361" dirty="0"/>
          </a:p>
        </p:txBody>
      </p:sp>
      <p:sp>
        <p:nvSpPr>
          <p:cNvPr id="13" name="Shape 10"/>
          <p:cNvSpPr/>
          <p:nvPr/>
        </p:nvSpPr>
        <p:spPr>
          <a:xfrm>
            <a:off x="612458" y="4922758"/>
            <a:ext cx="7919085" cy="1052155"/>
          </a:xfrm>
          <a:prstGeom prst="rect">
            <a:avLst/>
          </a:prstGeom>
          <a:solidFill>
            <a:srgbClr val="FFFFFF">
              <a:alpha val="4000"/>
            </a:srgbClr>
          </a:solidFill>
          <a:ln/>
        </p:spPr>
      </p:sp>
      <p:sp>
        <p:nvSpPr>
          <p:cNvPr id="14" name="Text 11"/>
          <p:cNvSpPr/>
          <p:nvPr/>
        </p:nvSpPr>
        <p:spPr>
          <a:xfrm>
            <a:off x="785217" y="5033963"/>
            <a:ext cx="3610213" cy="276582"/>
          </a:xfrm>
          <a:prstGeom prst="rect">
            <a:avLst/>
          </a:prstGeom>
          <a:noFill/>
          <a:ln/>
        </p:spPr>
        <p:txBody>
          <a:bodyPr wrap="non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Matplotlib</a:t>
            </a:r>
            <a:endParaRPr lang="en-US" sz="1361" dirty="0"/>
          </a:p>
        </p:txBody>
      </p:sp>
      <p:sp>
        <p:nvSpPr>
          <p:cNvPr id="15" name="Text 12"/>
          <p:cNvSpPr/>
          <p:nvPr/>
        </p:nvSpPr>
        <p:spPr>
          <a:xfrm>
            <a:off x="4748570" y="5033963"/>
            <a:ext cx="3610213" cy="829747"/>
          </a:xfrm>
          <a:prstGeom prst="rect">
            <a:avLst/>
          </a:prstGeom>
          <a:noFill/>
          <a:ln/>
        </p:spPr>
        <p:txBody>
          <a:bodyPr wrap="squar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A comprehensive library for creating static, animated, and interactive visualizations in Python.</a:t>
            </a:r>
            <a:endParaRPr lang="en-US" sz="1361" dirty="0"/>
          </a:p>
        </p:txBody>
      </p:sp>
      <p:sp>
        <p:nvSpPr>
          <p:cNvPr id="16" name="Shape 13"/>
          <p:cNvSpPr/>
          <p:nvPr/>
        </p:nvSpPr>
        <p:spPr>
          <a:xfrm>
            <a:off x="612458" y="5974913"/>
            <a:ext cx="7919085" cy="1328737"/>
          </a:xfrm>
          <a:prstGeom prst="rect">
            <a:avLst/>
          </a:prstGeom>
          <a:solidFill>
            <a:srgbClr val="000000">
              <a:alpha val="4000"/>
            </a:srgbClr>
          </a:solidFill>
          <a:ln/>
        </p:spPr>
      </p:sp>
      <p:sp>
        <p:nvSpPr>
          <p:cNvPr id="17" name="Text 14"/>
          <p:cNvSpPr/>
          <p:nvPr/>
        </p:nvSpPr>
        <p:spPr>
          <a:xfrm>
            <a:off x="785217" y="6086118"/>
            <a:ext cx="3610213" cy="276582"/>
          </a:xfrm>
          <a:prstGeom prst="rect">
            <a:avLst/>
          </a:prstGeom>
          <a:noFill/>
          <a:ln/>
        </p:spPr>
        <p:txBody>
          <a:bodyPr wrap="non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Seaborn</a:t>
            </a:r>
            <a:endParaRPr lang="en-US" sz="1361" dirty="0"/>
          </a:p>
        </p:txBody>
      </p:sp>
      <p:sp>
        <p:nvSpPr>
          <p:cNvPr id="18" name="Text 15"/>
          <p:cNvSpPr/>
          <p:nvPr/>
        </p:nvSpPr>
        <p:spPr>
          <a:xfrm>
            <a:off x="4748570" y="6086118"/>
            <a:ext cx="3610213" cy="1106329"/>
          </a:xfrm>
          <a:prstGeom prst="rect">
            <a:avLst/>
          </a:prstGeom>
          <a:noFill/>
          <a:ln/>
        </p:spPr>
        <p:txBody>
          <a:bodyPr wrap="squar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A data visualization library built on top of Matplotlib, providing a high-level interface for drawing attractive and informative statistical graphics.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Bitter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2024-07-18T13:52:49Z</dcterms:created>
  <dcterms:modified xsi:type="dcterms:W3CDTF">2024-07-18T13:58:39Z</dcterms:modified>
</cp:coreProperties>
</file>